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488" r:id="rId5"/>
    <p:sldId id="489" r:id="rId6"/>
    <p:sldId id="480" r:id="rId7"/>
    <p:sldId id="478" r:id="rId8"/>
    <p:sldId id="276" r:id="rId9"/>
    <p:sldId id="475" r:id="rId10"/>
    <p:sldId id="492" r:id="rId11"/>
    <p:sldId id="452" r:id="rId12"/>
    <p:sldId id="442" r:id="rId13"/>
    <p:sldId id="483" r:id="rId14"/>
    <p:sldId id="484" r:id="rId15"/>
    <p:sldId id="476" r:id="rId16"/>
    <p:sldId id="497" r:id="rId17"/>
    <p:sldId id="498" r:id="rId18"/>
    <p:sldId id="500" r:id="rId19"/>
    <p:sldId id="499" r:id="rId20"/>
    <p:sldId id="501" r:id="rId21"/>
    <p:sldId id="496" r:id="rId22"/>
    <p:sldId id="490" r:id="rId23"/>
    <p:sldId id="383" r:id="rId24"/>
    <p:sldId id="465" r:id="rId25"/>
    <p:sldId id="466" r:id="rId26"/>
    <p:sldId id="473" r:id="rId27"/>
    <p:sldId id="454" r:id="rId28"/>
    <p:sldId id="455" r:id="rId29"/>
    <p:sldId id="457" r:id="rId30"/>
    <p:sldId id="449" r:id="rId31"/>
    <p:sldId id="458" r:id="rId32"/>
    <p:sldId id="459" r:id="rId33"/>
    <p:sldId id="460" r:id="rId34"/>
    <p:sldId id="376" r:id="rId35"/>
    <p:sldId id="461" r:id="rId36"/>
    <p:sldId id="445" r:id="rId37"/>
    <p:sldId id="464" r:id="rId38"/>
    <p:sldId id="404" r:id="rId39"/>
    <p:sldId id="485" r:id="rId40"/>
    <p:sldId id="487" r:id="rId41"/>
    <p:sldId id="270" r:id="rId42"/>
    <p:sldId id="481" r:id="rId43"/>
    <p:sldId id="482" r:id="rId44"/>
    <p:sldId id="486"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smith" initials="ps" lastIdx="1" clrIdx="0"/>
  <p:cmAuthor id="2" name="pamela Smith" initials="p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FF99"/>
    <a:srgbClr val="99CCFF"/>
    <a:srgbClr val="FFFF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94" autoAdjust="0"/>
  </p:normalViewPr>
  <p:slideViewPr>
    <p:cSldViewPr>
      <p:cViewPr varScale="1">
        <p:scale>
          <a:sx n="77" d="100"/>
          <a:sy n="77" d="100"/>
        </p:scale>
        <p:origin x="2526" y="10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61" tIns="47781" rIns="95561" bIns="47781" rtlCol="0"/>
          <a:lstStyle>
            <a:lvl1pPr algn="l">
              <a:defRPr sz="13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5561" tIns="47781" rIns="95561" bIns="47781" rtlCol="0"/>
          <a:lstStyle>
            <a:lvl1pPr algn="r">
              <a:defRPr sz="1300"/>
            </a:lvl1pPr>
          </a:lstStyle>
          <a:p>
            <a:fld id="{16DCB8B7-4BD9-4B6E-9BB7-A9BDC9753F46}" type="datetimeFigureOut">
              <a:rPr lang="en-GB" smtClean="0"/>
              <a:t>12/05/2020</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5561" tIns="47781" rIns="95561"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5561" tIns="47781" rIns="95561" bIns="47781" rtlCol="0" anchor="b"/>
          <a:lstStyle>
            <a:lvl1pPr algn="r">
              <a:defRPr sz="1300"/>
            </a:lvl1pPr>
          </a:lstStyle>
          <a:p>
            <a:fld id="{496F04D6-87BD-4B85-9451-B277EC7E6679}" type="slidenum">
              <a:rPr lang="en-GB" smtClean="0"/>
              <a:t>‹#›</a:t>
            </a:fld>
            <a:endParaRPr lang="en-GB"/>
          </a:p>
        </p:txBody>
      </p:sp>
    </p:spTree>
    <p:extLst>
      <p:ext uri="{BB962C8B-B14F-4D97-AF65-F5344CB8AC3E}">
        <p14:creationId xmlns:p14="http://schemas.microsoft.com/office/powerpoint/2010/main" val="1482653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43" cy="496254"/>
          </a:xfrm>
          <a:prstGeom prst="rect">
            <a:avLst/>
          </a:prstGeom>
        </p:spPr>
        <p:txBody>
          <a:bodyPr vert="horz" lIns="90571" tIns="45286" rIns="90571" bIns="45286" rtlCol="0"/>
          <a:lstStyle>
            <a:lvl1pPr algn="l">
              <a:defRPr sz="1200"/>
            </a:lvl1pPr>
          </a:lstStyle>
          <a:p>
            <a:endParaRPr lang="en-GB"/>
          </a:p>
        </p:txBody>
      </p:sp>
      <p:sp>
        <p:nvSpPr>
          <p:cNvPr id="3" name="Date Placeholder 2"/>
          <p:cNvSpPr>
            <a:spLocks noGrp="1"/>
          </p:cNvSpPr>
          <p:nvPr>
            <p:ph type="dt" idx="1"/>
          </p:nvPr>
        </p:nvSpPr>
        <p:spPr>
          <a:xfrm>
            <a:off x="3849664" y="0"/>
            <a:ext cx="2946443" cy="496254"/>
          </a:xfrm>
          <a:prstGeom prst="rect">
            <a:avLst/>
          </a:prstGeom>
        </p:spPr>
        <p:txBody>
          <a:bodyPr vert="horz" lIns="90571" tIns="45286" rIns="90571" bIns="45286" rtlCol="0"/>
          <a:lstStyle>
            <a:lvl1pPr algn="r">
              <a:defRPr sz="1200"/>
            </a:lvl1pPr>
          </a:lstStyle>
          <a:p>
            <a:fld id="{E8761AC1-70A2-4E1A-BB7B-6A969030C1E2}" type="datetimeFigureOut">
              <a:rPr lang="en-GB" smtClean="0"/>
              <a:t>12/05/2020</a:t>
            </a:fld>
            <a:endParaRPr lang="en-GB"/>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0571" tIns="45286" rIns="90571" bIns="45286" rtlCol="0" anchor="ctr"/>
          <a:lstStyle/>
          <a:p>
            <a:endParaRPr lang="en-GB"/>
          </a:p>
        </p:txBody>
      </p:sp>
      <p:sp>
        <p:nvSpPr>
          <p:cNvPr id="5" name="Notes Placeholder 4"/>
          <p:cNvSpPr>
            <a:spLocks noGrp="1"/>
          </p:cNvSpPr>
          <p:nvPr>
            <p:ph type="body" sz="quarter" idx="3"/>
          </p:nvPr>
        </p:nvSpPr>
        <p:spPr>
          <a:xfrm>
            <a:off x="680551" y="4715193"/>
            <a:ext cx="5438140" cy="4466277"/>
          </a:xfrm>
          <a:prstGeom prst="rect">
            <a:avLst/>
          </a:prstGeom>
        </p:spPr>
        <p:txBody>
          <a:bodyPr vert="horz" lIns="90571" tIns="45286" rIns="90571" bIns="452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809"/>
            <a:ext cx="2946443" cy="496253"/>
          </a:xfrm>
          <a:prstGeom prst="rect">
            <a:avLst/>
          </a:prstGeom>
        </p:spPr>
        <p:txBody>
          <a:bodyPr vert="horz" lIns="90571" tIns="45286" rIns="90571" bIns="45286" rtlCol="0" anchor="b"/>
          <a:lstStyle>
            <a:lvl1pPr algn="l">
              <a:defRPr sz="1200"/>
            </a:lvl1pPr>
          </a:lstStyle>
          <a:p>
            <a:endParaRPr lang="en-GB"/>
          </a:p>
        </p:txBody>
      </p:sp>
      <p:sp>
        <p:nvSpPr>
          <p:cNvPr id="7" name="Slide Number Placeholder 6"/>
          <p:cNvSpPr>
            <a:spLocks noGrp="1"/>
          </p:cNvSpPr>
          <p:nvPr>
            <p:ph type="sldNum" sz="quarter" idx="5"/>
          </p:nvPr>
        </p:nvSpPr>
        <p:spPr>
          <a:xfrm>
            <a:off x="3849664" y="9428809"/>
            <a:ext cx="2946443" cy="496253"/>
          </a:xfrm>
          <a:prstGeom prst="rect">
            <a:avLst/>
          </a:prstGeom>
        </p:spPr>
        <p:txBody>
          <a:bodyPr vert="horz" lIns="90571" tIns="45286" rIns="90571" bIns="45286" rtlCol="0" anchor="b"/>
          <a:lstStyle>
            <a:lvl1pPr algn="r">
              <a:defRPr sz="1200"/>
            </a:lvl1pPr>
          </a:lstStyle>
          <a:p>
            <a:fld id="{984628E0-3412-43BF-9C77-767CDC65B008}" type="slidenum">
              <a:rPr lang="en-GB" smtClean="0"/>
              <a:t>‹#›</a:t>
            </a:fld>
            <a:endParaRPr lang="en-GB"/>
          </a:p>
        </p:txBody>
      </p:sp>
    </p:spTree>
    <p:extLst>
      <p:ext uri="{BB962C8B-B14F-4D97-AF65-F5344CB8AC3E}">
        <p14:creationId xmlns:p14="http://schemas.microsoft.com/office/powerpoint/2010/main" val="217112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version of the Gold Guide to training was released at the end of March 2020.</a:t>
            </a:r>
          </a:p>
          <a:p>
            <a:endParaRPr lang="en-GB" dirty="0"/>
          </a:p>
          <a:p>
            <a:r>
              <a:rPr lang="en-GB" dirty="0"/>
              <a:t>Combined foundation training and speciality training guidance.</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2</a:t>
            </a:fld>
            <a:endParaRPr lang="en-GB"/>
          </a:p>
        </p:txBody>
      </p:sp>
    </p:spTree>
    <p:extLst>
      <p:ext uri="{BB962C8B-B14F-4D97-AF65-F5344CB8AC3E}">
        <p14:creationId xmlns:p14="http://schemas.microsoft.com/office/powerpoint/2010/main" val="14784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Incomplete evidence presented – Additional training time may be required The panel can make no statement about progress or otherwise since the trainee has supplied either no information or incomplete information to the panel.The panel should agree what outstanding evidence is required from the trainee and the timescale in which it must be provided to be able to issue an outcome. If the panel considers that an Outcome 1 is likely on the basis of the evidence available and satisfactory outstanding evidence is received, the panel can give authority to the Chair to issue an Outcome 1. However, if the Chair does not receive the agreed evidence to support an Outcome 1 or if the panel considers that an Outcome 2, 3 or 4 is likely on the basis of the evidence available, then a panel will be reconvened. This reconvened panel could be undertaken “virtually”.An Outcome 5 should also be recommended as a consequence of failure to submit Form R or the alternative IT solution in Scotland (paragraph 4.97).</a:t>
            </a:r>
          </a:p>
        </p:txBody>
      </p:sp>
      <p:sp>
        <p:nvSpPr>
          <p:cNvPr id="4" name="Slide Number Placeholder 3"/>
          <p:cNvSpPr>
            <a:spLocks noGrp="1"/>
          </p:cNvSpPr>
          <p:nvPr>
            <p:ph type="sldNum" sz="quarter" idx="10"/>
          </p:nvPr>
        </p:nvSpPr>
        <p:spPr/>
        <p:txBody>
          <a:bodyPr/>
          <a:lstStyle/>
          <a:p>
            <a:fld id="{6F29014E-C502-A646-9C71-B5E2949D8B95}"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18775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group of trainees with a level of complexity to their reviews and evidence.</a:t>
            </a:r>
          </a:p>
          <a:p>
            <a:endParaRPr lang="en-US" dirty="0"/>
          </a:p>
          <a:p>
            <a:endParaRPr lang="en-US" dirty="0"/>
          </a:p>
        </p:txBody>
      </p:sp>
      <p:sp>
        <p:nvSpPr>
          <p:cNvPr id="4" name="Slide Number Placeholder 3"/>
          <p:cNvSpPr>
            <a:spLocks noGrp="1"/>
          </p:cNvSpPr>
          <p:nvPr>
            <p:ph type="sldNum" sz="quarter" idx="10"/>
          </p:nvPr>
        </p:nvSpPr>
        <p:spPr/>
        <p:txBody>
          <a:bodyPr/>
          <a:lstStyle/>
          <a:p>
            <a:fld id="{DB458F9F-ADCD-A643-80A1-9B0B808E386B}" type="slidenum">
              <a:rPr lang="en-US" smtClean="0"/>
              <a:t>20</a:t>
            </a:fld>
            <a:endParaRPr lang="en-US"/>
          </a:p>
        </p:txBody>
      </p:sp>
    </p:spTree>
    <p:extLst>
      <p:ext uri="{BB962C8B-B14F-4D97-AF65-F5344CB8AC3E}">
        <p14:creationId xmlns:p14="http://schemas.microsoft.com/office/powerpoint/2010/main" val="356372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February 2020 starters may have difficulty producing evidence for satisfactory WPBA prior to Summer ARCPs</a:t>
            </a:r>
          </a:p>
          <a:p>
            <a:endParaRPr lang="en-GB" dirty="0"/>
          </a:p>
          <a:p>
            <a:r>
              <a:rPr lang="en-GB" dirty="0"/>
              <a:t>Guidance awaited.</a:t>
            </a:r>
          </a:p>
          <a:p>
            <a:endParaRPr lang="en-GB" dirty="0"/>
          </a:p>
          <a:p>
            <a:r>
              <a:rPr lang="en-GB" dirty="0"/>
              <a:t>ATC Accreditation of Transferable Competencies – apply through GP recruitment and selection. </a:t>
            </a:r>
          </a:p>
          <a:p>
            <a:r>
              <a:rPr lang="en-GB" dirty="0"/>
              <a:t>Applicants cannot be considered retrospectively for a reduction in training time through ATCF</a:t>
            </a:r>
          </a:p>
          <a:p>
            <a:r>
              <a:rPr lang="en-GB" dirty="0"/>
              <a:t>Need to have been on an approved training program within 2 years preceding the planned start date and an outcome 1 final gateway ARCP from previous speciality ( unless adverse outcome for exam failure only ) and this should be uploaded onto the e-portfolio.</a:t>
            </a:r>
          </a:p>
          <a:p>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21</a:t>
            </a:fld>
            <a:endParaRPr lang="en-GB"/>
          </a:p>
        </p:txBody>
      </p:sp>
    </p:spTree>
    <p:extLst>
      <p:ext uri="{BB962C8B-B14F-4D97-AF65-F5344CB8AC3E}">
        <p14:creationId xmlns:p14="http://schemas.microsoft.com/office/powerpoint/2010/main" val="110568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pro rata evidence is slightly short in numbers, it is not mandatory until the end of their training year.</a:t>
            </a:r>
          </a:p>
          <a:p>
            <a:r>
              <a:rPr lang="en-GB" dirty="0"/>
              <a:t>O1 with comments and a local review prior to transition.</a:t>
            </a:r>
          </a:p>
          <a:p>
            <a:endParaRPr lang="en-GB" dirty="0"/>
          </a:p>
          <a:p>
            <a:r>
              <a:rPr lang="en-GB" dirty="0"/>
              <a:t>If pro rata evidence is significantly short then O2 with another ARCP at transition.</a:t>
            </a:r>
          </a:p>
          <a:p>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22</a:t>
            </a:fld>
            <a:endParaRPr lang="en-GB"/>
          </a:p>
        </p:txBody>
      </p:sp>
    </p:spTree>
    <p:extLst>
      <p:ext uri="{BB962C8B-B14F-4D97-AF65-F5344CB8AC3E}">
        <p14:creationId xmlns:p14="http://schemas.microsoft.com/office/powerpoint/2010/main" val="53588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ARCP held after 12 months WTE.</a:t>
            </a:r>
          </a:p>
          <a:p>
            <a:endParaRPr lang="en-GB" dirty="0"/>
          </a:p>
          <a:p>
            <a:r>
              <a:rPr lang="en-GB" dirty="0"/>
              <a:t>Satisfactory WPBA is required to enable the trainee to sit their exam.</a:t>
            </a:r>
          </a:p>
          <a:p>
            <a:r>
              <a:rPr lang="en-GB" dirty="0"/>
              <a:t>2 attempts at the required exam/s</a:t>
            </a:r>
          </a:p>
          <a:p>
            <a:endParaRPr lang="en-GB" dirty="0"/>
          </a:p>
          <a:p>
            <a:r>
              <a:rPr lang="en-GB" dirty="0"/>
              <a:t>Feb 2019 starters have been unable to sit their exams due to cancellation.</a:t>
            </a:r>
          </a:p>
          <a:p>
            <a:endParaRPr lang="en-GB" dirty="0"/>
          </a:p>
          <a:p>
            <a:r>
              <a:rPr lang="en-GB" dirty="0"/>
              <a:t>August 2019 starters may not be able to provide evidence to support satisfactory WBPA prior to applying for their exams</a:t>
            </a:r>
            <a:endParaRPr lang="en-US" dirty="0"/>
          </a:p>
          <a:p>
            <a:endParaRPr lang="en-GB" dirty="0"/>
          </a:p>
        </p:txBody>
      </p:sp>
      <p:sp>
        <p:nvSpPr>
          <p:cNvPr id="4" name="Slide Number Placeholder 3"/>
          <p:cNvSpPr>
            <a:spLocks noGrp="1"/>
          </p:cNvSpPr>
          <p:nvPr>
            <p:ph type="sldNum" sz="quarter" idx="5"/>
          </p:nvPr>
        </p:nvSpPr>
        <p:spPr/>
        <p:txBody>
          <a:bodyPr/>
          <a:lstStyle/>
          <a:p>
            <a:fld id="{984628E0-3412-43BF-9C77-767CDC65B008}" type="slidenum">
              <a:rPr lang="en-GB" smtClean="0"/>
              <a:t>23</a:t>
            </a:fld>
            <a:endParaRPr lang="en-GB"/>
          </a:p>
        </p:txBody>
      </p:sp>
    </p:spTree>
    <p:extLst>
      <p:ext uri="{BB962C8B-B14F-4D97-AF65-F5344CB8AC3E}">
        <p14:creationId xmlns:p14="http://schemas.microsoft.com/office/powerpoint/2010/main" val="293256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light of </a:t>
            </a:r>
            <a:r>
              <a:rPr lang="en-GB" dirty="0" err="1"/>
              <a:t>currnet</a:t>
            </a:r>
            <a:r>
              <a:rPr lang="en-GB" dirty="0"/>
              <a:t> </a:t>
            </a:r>
            <a:r>
              <a:rPr lang="en-GB" dirty="0" err="1"/>
              <a:t>Covid</a:t>
            </a:r>
            <a:r>
              <a:rPr lang="en-GB" dirty="0"/>
              <a:t> restrictions, these may be difficult to uphold at appeal and</a:t>
            </a:r>
            <a:r>
              <a:rPr lang="en-GB" baseline="0" dirty="0"/>
              <a:t> to discuss if a non standard outcome is being considered by the panel.</a:t>
            </a:r>
            <a:endParaRPr lang="en-GB" dirty="0"/>
          </a:p>
        </p:txBody>
      </p:sp>
      <p:sp>
        <p:nvSpPr>
          <p:cNvPr id="4" name="Slide Number Placeholder 3"/>
          <p:cNvSpPr>
            <a:spLocks noGrp="1"/>
          </p:cNvSpPr>
          <p:nvPr>
            <p:ph type="sldNum" sz="quarter" idx="10"/>
          </p:nvPr>
        </p:nvSpPr>
        <p:spPr/>
        <p:txBody>
          <a:bodyPr/>
          <a:lstStyle/>
          <a:p>
            <a:fld id="{984628E0-3412-43BF-9C77-767CDC65B008}" type="slidenum">
              <a:rPr lang="en-GB" smtClean="0"/>
              <a:t>24</a:t>
            </a:fld>
            <a:endParaRPr lang="en-GB"/>
          </a:p>
        </p:txBody>
      </p:sp>
    </p:spTree>
    <p:extLst>
      <p:ext uri="{BB962C8B-B14F-4D97-AF65-F5344CB8AC3E}">
        <p14:creationId xmlns:p14="http://schemas.microsoft.com/office/powerpoint/2010/main" val="230758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GB" dirty="0"/>
              <a:t>CCT.   Certificate of Completion of Training</a:t>
            </a:r>
          </a:p>
          <a:p>
            <a:endParaRPr lang="en-GB" dirty="0"/>
          </a:p>
          <a:p>
            <a:r>
              <a:rPr lang="en-GB" dirty="0"/>
              <a:t>CEGPR.  Certificate of Eligibility for G.P. Register</a:t>
            </a:r>
            <a:endParaRPr lang="en-US" dirty="0"/>
          </a:p>
        </p:txBody>
      </p:sp>
      <p:sp>
        <p:nvSpPr>
          <p:cNvPr id="4" name="Slide Number Placeholder 3"/>
          <p:cNvSpPr>
            <a:spLocks noGrp="1"/>
          </p:cNvSpPr>
          <p:nvPr>
            <p:ph type="sldNum" sz="quarter" idx="10"/>
          </p:nvPr>
        </p:nvSpPr>
        <p:spPr/>
        <p:txBody>
          <a:bodyPr/>
          <a:lstStyle/>
          <a:p>
            <a:fld id="{984628E0-3412-43BF-9C77-767CDC65B008}" type="slidenum">
              <a:rPr lang="en-GB" smtClean="0"/>
              <a:t>25</a:t>
            </a:fld>
            <a:endParaRPr lang="en-GB"/>
          </a:p>
        </p:txBody>
      </p:sp>
    </p:spTree>
    <p:extLst>
      <p:ext uri="{BB962C8B-B14F-4D97-AF65-F5344CB8AC3E}">
        <p14:creationId xmlns:p14="http://schemas.microsoft.com/office/powerpoint/2010/main" val="3190487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CCT.   Certificate of Completion of Training</a:t>
            </a:r>
          </a:p>
          <a:p>
            <a:endParaRPr lang="en-GB" dirty="0"/>
          </a:p>
          <a:p>
            <a:r>
              <a:rPr lang="en-GB" dirty="0"/>
              <a:t>CEGPR.  Certificate of Eligibility for G.P. Register</a:t>
            </a:r>
          </a:p>
          <a:p>
            <a:endParaRPr lang="en-GB" dirty="0"/>
          </a:p>
          <a:p>
            <a:r>
              <a:rPr lang="en-GB" dirty="0"/>
              <a:t>PLEASE DISCUSS AS IT IS UNLIKELY THAT A DECSION TO RELEASE FROM TRAINING AT THIS POINT COULD BE JUSTIFIED DUE TO REDUCED TRAINING OPPORTUNITY.</a:t>
            </a:r>
            <a:endParaRPr lang="en-US" dirty="0"/>
          </a:p>
        </p:txBody>
      </p:sp>
      <p:sp>
        <p:nvSpPr>
          <p:cNvPr id="4" name="Slide Number Placeholder 3"/>
          <p:cNvSpPr>
            <a:spLocks noGrp="1"/>
          </p:cNvSpPr>
          <p:nvPr>
            <p:ph type="sldNum" sz="quarter" idx="10"/>
          </p:nvPr>
        </p:nvSpPr>
        <p:spPr/>
        <p:txBody>
          <a:bodyPr/>
          <a:lstStyle/>
          <a:p>
            <a:fld id="{984628E0-3412-43BF-9C77-767CDC65B008}" type="slidenum">
              <a:rPr lang="en-GB" smtClean="0"/>
              <a:t>27</a:t>
            </a:fld>
            <a:endParaRPr lang="en-GB"/>
          </a:p>
        </p:txBody>
      </p:sp>
    </p:spTree>
    <p:extLst>
      <p:ext uri="{BB962C8B-B14F-4D97-AF65-F5344CB8AC3E}">
        <p14:creationId xmlns:p14="http://schemas.microsoft.com/office/powerpoint/2010/main" val="319048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 not need to be on the same day as ARCP.</a:t>
            </a:r>
          </a:p>
          <a:p>
            <a:endParaRPr lang="en-GB" dirty="0"/>
          </a:p>
          <a:p>
            <a:r>
              <a:rPr lang="en-GB" dirty="0"/>
              <a:t>Can be telephone or video</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30</a:t>
            </a:fld>
            <a:endParaRPr lang="en-GB"/>
          </a:p>
        </p:txBody>
      </p:sp>
    </p:spTree>
    <p:extLst>
      <p:ext uri="{BB962C8B-B14F-4D97-AF65-F5344CB8AC3E}">
        <p14:creationId xmlns:p14="http://schemas.microsoft.com/office/powerpoint/2010/main" val="215938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lot is going on</a:t>
            </a:r>
          </a:p>
          <a:p>
            <a:r>
              <a:rPr lang="en-GB" dirty="0"/>
              <a:t>This is a stressful time for the trainee</a:t>
            </a:r>
          </a:p>
          <a:p>
            <a:r>
              <a:rPr lang="en-GB" dirty="0"/>
              <a:t>Easy when at panel and our heads are full of facts and evidence, forget the human being who is having their portfolio scrutinised and the challenges and difficulties experienced by trainees undergoing the process.</a:t>
            </a:r>
          </a:p>
        </p:txBody>
      </p:sp>
      <p:sp>
        <p:nvSpPr>
          <p:cNvPr id="4" name="Slide Number Placeholder 3"/>
          <p:cNvSpPr>
            <a:spLocks noGrp="1"/>
          </p:cNvSpPr>
          <p:nvPr>
            <p:ph type="sldNum" sz="quarter" idx="5"/>
          </p:nvPr>
        </p:nvSpPr>
        <p:spPr/>
        <p:txBody>
          <a:bodyPr/>
          <a:lstStyle/>
          <a:p>
            <a:fld id="{984628E0-3412-43BF-9C77-767CDC65B008}" type="slidenum">
              <a:rPr lang="en-GB" smtClean="0"/>
              <a:t>33</a:t>
            </a:fld>
            <a:endParaRPr lang="en-GB"/>
          </a:p>
        </p:txBody>
      </p:sp>
    </p:spTree>
    <p:extLst>
      <p:ext uri="{BB962C8B-B14F-4D97-AF65-F5344CB8AC3E}">
        <p14:creationId xmlns:p14="http://schemas.microsoft.com/office/powerpoint/2010/main" val="407795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version of the Gold Guide to training was released at the end of March 2020.</a:t>
            </a:r>
          </a:p>
          <a:p>
            <a:endParaRPr lang="en-GB" dirty="0"/>
          </a:p>
          <a:p>
            <a:r>
              <a:rPr lang="en-GB" dirty="0"/>
              <a:t>Covid-19 has resulted in us applying these standards but reviewing the number of assessments required for WPBA requiring us to do so in a different format to previously.</a:t>
            </a:r>
          </a:p>
          <a:p>
            <a:endParaRPr lang="en-GB" dirty="0"/>
          </a:p>
          <a:p>
            <a:r>
              <a:rPr lang="en-GB" dirty="0"/>
              <a:t>The changes to WPBA during this time have been agreed by the 4 nations and COGPED</a:t>
            </a:r>
          </a:p>
          <a:p>
            <a:endParaRPr lang="en-GB" dirty="0"/>
          </a:p>
        </p:txBody>
      </p:sp>
      <p:sp>
        <p:nvSpPr>
          <p:cNvPr id="4" name="Slide Number Placeholder 3"/>
          <p:cNvSpPr>
            <a:spLocks noGrp="1"/>
          </p:cNvSpPr>
          <p:nvPr>
            <p:ph type="sldNum" sz="quarter" idx="5"/>
          </p:nvPr>
        </p:nvSpPr>
        <p:spPr/>
        <p:txBody>
          <a:bodyPr/>
          <a:lstStyle/>
          <a:p>
            <a:fld id="{984628E0-3412-43BF-9C77-767CDC65B008}" type="slidenum">
              <a:rPr lang="en-GB" smtClean="0"/>
              <a:t>3</a:t>
            </a:fld>
            <a:endParaRPr lang="en-GB"/>
          </a:p>
        </p:txBody>
      </p:sp>
    </p:spTree>
    <p:extLst>
      <p:ext uri="{BB962C8B-B14F-4D97-AF65-F5344CB8AC3E}">
        <p14:creationId xmlns:p14="http://schemas.microsoft.com/office/powerpoint/2010/main" val="147847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how feedback can get out more quickly and consistently</a:t>
            </a:r>
          </a:p>
          <a:p>
            <a:endParaRPr lang="en-GB" dirty="0"/>
          </a:p>
          <a:p>
            <a:r>
              <a:rPr lang="en-GB" dirty="0"/>
              <a:t>Feedback from ES that not being received  - individual and trainers conferences.</a:t>
            </a:r>
          </a:p>
          <a:p>
            <a:r>
              <a:rPr lang="en-GB" dirty="0"/>
              <a:t>When it is received it is late </a:t>
            </a:r>
          </a:p>
          <a:p>
            <a:endParaRPr lang="en-GB" dirty="0"/>
          </a:p>
          <a:p>
            <a:r>
              <a:rPr lang="en-GB" dirty="0"/>
              <a:t>As an education provider it is important we adhere to the principles of giving effective feedback including timeliness.</a:t>
            </a:r>
          </a:p>
          <a:p>
            <a:endParaRPr lang="en-GB" dirty="0"/>
          </a:p>
          <a:p>
            <a:r>
              <a:rPr lang="en-GB" dirty="0"/>
              <a:t>Current system not working        pre screening form and challenges of keeping email list up to date</a:t>
            </a:r>
          </a:p>
          <a:p>
            <a:r>
              <a:rPr lang="en-GB" dirty="0"/>
              <a:t>                                                     submit button doesn’t always work and concern form may be corrupted when being sent out</a:t>
            </a:r>
          </a:p>
          <a:p>
            <a:endParaRPr lang="en-GB" dirty="0"/>
          </a:p>
        </p:txBody>
      </p:sp>
      <p:sp>
        <p:nvSpPr>
          <p:cNvPr id="4" name="Slide Number Placeholder 3"/>
          <p:cNvSpPr>
            <a:spLocks noGrp="1"/>
          </p:cNvSpPr>
          <p:nvPr>
            <p:ph type="sldNum" sz="quarter" idx="5"/>
          </p:nvPr>
        </p:nvSpPr>
        <p:spPr/>
        <p:txBody>
          <a:bodyPr/>
          <a:lstStyle/>
          <a:p>
            <a:fld id="{984628E0-3412-43BF-9C77-767CDC65B008}" type="slidenum">
              <a:rPr lang="en-GB" smtClean="0"/>
              <a:t>34</a:t>
            </a:fld>
            <a:endParaRPr lang="en-GB"/>
          </a:p>
        </p:txBody>
      </p:sp>
    </p:spTree>
    <p:extLst>
      <p:ext uri="{BB962C8B-B14F-4D97-AF65-F5344CB8AC3E}">
        <p14:creationId xmlns:p14="http://schemas.microsoft.com/office/powerpoint/2010/main" val="26197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4628E0-3412-43BF-9C77-767CDC65B008}" type="slidenum">
              <a:rPr lang="en-GB" smtClean="0"/>
              <a:t>37</a:t>
            </a:fld>
            <a:endParaRPr lang="en-GB"/>
          </a:p>
        </p:txBody>
      </p:sp>
    </p:spTree>
    <p:extLst>
      <p:ext uri="{BB962C8B-B14F-4D97-AF65-F5344CB8AC3E}">
        <p14:creationId xmlns:p14="http://schemas.microsoft.com/office/powerpoint/2010/main" val="140945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CCT being brought forward applies more to other specialities with longer training.</a:t>
            </a:r>
          </a:p>
          <a:p>
            <a:endParaRPr lang="en-GB" dirty="0"/>
          </a:p>
          <a:p>
            <a:r>
              <a:rPr lang="en-GB" dirty="0"/>
              <a:t>If out of Training for more than 2 years, the postgraduate dean will review on a case by case basis re whether able to renter Training.</a:t>
            </a:r>
          </a:p>
        </p:txBody>
      </p:sp>
      <p:sp>
        <p:nvSpPr>
          <p:cNvPr id="4" name="Slide Number Placeholder 3"/>
          <p:cNvSpPr>
            <a:spLocks noGrp="1"/>
          </p:cNvSpPr>
          <p:nvPr>
            <p:ph type="sldNum" sz="quarter" idx="10"/>
          </p:nvPr>
        </p:nvSpPr>
        <p:spPr/>
        <p:txBody>
          <a:bodyPr/>
          <a:lstStyle/>
          <a:p>
            <a:fld id="{984628E0-3412-43BF-9C77-767CDC65B008}" type="slidenum">
              <a:rPr lang="en-GB" smtClean="0"/>
              <a:t>38</a:t>
            </a:fld>
            <a:endParaRPr lang="en-GB"/>
          </a:p>
        </p:txBody>
      </p:sp>
    </p:spTree>
    <p:extLst>
      <p:ext uri="{BB962C8B-B14F-4D97-AF65-F5344CB8AC3E}">
        <p14:creationId xmlns:p14="http://schemas.microsoft.com/office/powerpoint/2010/main" val="4442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CEGPR</a:t>
            </a:r>
          </a:p>
          <a:p>
            <a:endParaRPr lang="en-GB" dirty="0"/>
          </a:p>
          <a:p>
            <a:r>
              <a:rPr lang="en-GB" dirty="0"/>
              <a:t>Combined program is combining CCT route and having earlier posts not approved for GP training assessed</a:t>
            </a:r>
          </a:p>
          <a:p>
            <a:endParaRPr lang="en-GB" dirty="0"/>
          </a:p>
          <a:p>
            <a:r>
              <a:rPr lang="en-GB" dirty="0"/>
              <a:t>Decision to shorten training is made at the first gateway ARCP ( at the end of ST1</a:t>
            </a:r>
            <a:r>
              <a:rPr lang="en-GB" baseline="0" dirty="0"/>
              <a:t> ) </a:t>
            </a:r>
            <a:r>
              <a:rPr lang="en-GB" dirty="0"/>
              <a:t>and the panel confirms that you can shorten the three year programme to follow the CEGPR route.</a:t>
            </a:r>
          </a:p>
          <a:p>
            <a:r>
              <a:rPr lang="en-GB" dirty="0"/>
              <a:t>If not done at first ARCP, can apply later for the standard CEGPR route ( although this takes longer than the combined route )</a:t>
            </a:r>
          </a:p>
          <a:p>
            <a:endParaRPr lang="en-GB" dirty="0"/>
          </a:p>
          <a:p>
            <a:r>
              <a:rPr lang="en-GB" dirty="0"/>
              <a:t>Transitional judgements.  Need evidence of competency as assessed by ES &amp; ARCP from previous training demonstrating satisfactory progress ( or unsatisfactory for single exam failure )</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41</a:t>
            </a:fld>
            <a:endParaRPr lang="en-GB"/>
          </a:p>
        </p:txBody>
      </p:sp>
    </p:spTree>
    <p:extLst>
      <p:ext uri="{BB962C8B-B14F-4D97-AF65-F5344CB8AC3E}">
        <p14:creationId xmlns:p14="http://schemas.microsoft.com/office/powerpoint/2010/main" val="208254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a:t>
            </a:r>
            <a:r>
              <a:rPr lang="en-GB" baseline="0" dirty="0"/>
              <a:t> virtual panels</a:t>
            </a:r>
            <a:r>
              <a:rPr lang="en-GB" dirty="0"/>
              <a:t> going to work.</a:t>
            </a:r>
          </a:p>
          <a:p>
            <a:endParaRPr lang="en-GB" dirty="0"/>
          </a:p>
          <a:p>
            <a:r>
              <a:rPr lang="en-GB" dirty="0"/>
              <a:t>For the briefing we will run through current guidance, some which you will be very familiar with and some which is new guidance to support the delivery of robust, evidence based decisions during panels recognising there will be occasions when pragmatism is also required.</a:t>
            </a:r>
          </a:p>
          <a:p>
            <a:endParaRPr lang="en-GB" dirty="0"/>
          </a:p>
          <a:p>
            <a:r>
              <a:rPr lang="en-GB" dirty="0"/>
              <a:t>If you wish to ask questions use the conversation function but I will answer these as</a:t>
            </a:r>
            <a:r>
              <a:rPr lang="en-GB" baseline="0" dirty="0"/>
              <a:t> they arise</a:t>
            </a:r>
            <a:r>
              <a:rPr lang="en-GB" dirty="0"/>
              <a:t>.</a:t>
            </a:r>
          </a:p>
          <a:p>
            <a:endParaRPr lang="en-GB" dirty="0"/>
          </a:p>
          <a:p>
            <a:r>
              <a:rPr lang="en-GB" dirty="0"/>
              <a:t>Myself and </a:t>
            </a:r>
            <a:r>
              <a:rPr lang="en-GB" dirty="0" err="1"/>
              <a:t>Karlene</a:t>
            </a:r>
            <a:r>
              <a:rPr lang="en-GB" dirty="0"/>
              <a:t> will stay in the panel briefing ‘room’ throughout</a:t>
            </a:r>
            <a:r>
              <a:rPr lang="en-GB" baseline="0" dirty="0"/>
              <a:t> the day in order for you to ask questions.</a:t>
            </a:r>
          </a:p>
          <a:p>
            <a:r>
              <a:rPr lang="en-GB" baseline="0" dirty="0"/>
              <a:t>You will leave the panel briefing meeting to join your panel meeting and either myself or </a:t>
            </a:r>
            <a:r>
              <a:rPr lang="en-GB" baseline="0" dirty="0" err="1"/>
              <a:t>Karlene</a:t>
            </a:r>
            <a:r>
              <a:rPr lang="en-GB" baseline="0" dirty="0"/>
              <a:t> can join your panels to discuss trainees as required.</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4</a:t>
            </a:fld>
            <a:endParaRPr lang="en-GB"/>
          </a:p>
        </p:txBody>
      </p:sp>
    </p:spTree>
    <p:extLst>
      <p:ext uri="{BB962C8B-B14F-4D97-AF65-F5344CB8AC3E}">
        <p14:creationId xmlns:p14="http://schemas.microsoft.com/office/powerpoint/2010/main" val="406512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Letter sent out to trainees reassuring them that any disruptions to their training opportunities whilst working flexibly to deliver care during the Covid-19 pandemic would not result in any disadvantage to trainees and their progression.</a:t>
            </a:r>
          </a:p>
          <a:p>
            <a:endParaRPr lang="en-GB" dirty="0"/>
          </a:p>
          <a:p>
            <a:r>
              <a:rPr lang="en-GB" dirty="0"/>
              <a:t>Advice to hold ARCP panels at critical progression points during training across specialities.</a:t>
            </a:r>
          </a:p>
          <a:p>
            <a:endParaRPr lang="en-GB" dirty="0"/>
          </a:p>
          <a:p>
            <a:r>
              <a:rPr lang="en-GB" dirty="0"/>
              <a:t>We have a short training program with only one critical progression point.   At the end of training.</a:t>
            </a:r>
          </a:p>
          <a:p>
            <a:r>
              <a:rPr lang="en-GB" dirty="0"/>
              <a:t>Large numbers of trainees and risk of creating a bottle neck later in the year.</a:t>
            </a:r>
          </a:p>
          <a:p>
            <a:r>
              <a:rPr lang="en-GB" dirty="0"/>
              <a:t>Risk of missing trainees who need additional educational</a:t>
            </a:r>
            <a:r>
              <a:rPr lang="en-GB" baseline="0" dirty="0"/>
              <a:t> support</a:t>
            </a:r>
          </a:p>
          <a:p>
            <a:endParaRPr lang="en-GB" baseline="0" dirty="0"/>
          </a:p>
          <a:p>
            <a:r>
              <a:rPr lang="en-GB" baseline="0" dirty="0"/>
              <a:t>In GP we will be continuing with annual ARCPs although many aspects of these will be a lighter touch</a:t>
            </a:r>
          </a:p>
          <a:p>
            <a:endParaRPr lang="en-GB" baseline="0" dirty="0"/>
          </a:p>
          <a:p>
            <a:r>
              <a:rPr lang="en-GB" baseline="0" dirty="0"/>
              <a:t>During Covid-19   2 panel members will be considered to be quorate unless a non standard outcome is possible when 3 panel members should be present</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5</a:t>
            </a:fld>
            <a:endParaRPr lang="en-GB"/>
          </a:p>
        </p:txBody>
      </p:sp>
    </p:spTree>
    <p:extLst>
      <p:ext uri="{BB962C8B-B14F-4D97-AF65-F5344CB8AC3E}">
        <p14:creationId xmlns:p14="http://schemas.microsoft.com/office/powerpoint/2010/main" val="308628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this briefing we will all leave this meeting and join our individual ARCP panel meetings.</a:t>
            </a:r>
          </a:p>
          <a:p>
            <a:endParaRPr lang="en-GB" dirty="0"/>
          </a:p>
          <a:p>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6</a:t>
            </a:fld>
            <a:endParaRPr lang="en-GB"/>
          </a:p>
        </p:txBody>
      </p:sp>
    </p:spTree>
    <p:extLst>
      <p:ext uri="{BB962C8B-B14F-4D97-AF65-F5344CB8AC3E}">
        <p14:creationId xmlns:p14="http://schemas.microsoft.com/office/powerpoint/2010/main" val="287377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ARCP, most trainees are approaching the end of their ST3 or the end of an extension to their training.</a:t>
            </a:r>
          </a:p>
          <a:p>
            <a:endParaRPr lang="en-GB" dirty="0"/>
          </a:p>
          <a:p>
            <a:r>
              <a:rPr lang="en-GB" dirty="0"/>
              <a:t>We have 3 B panels and 2 A panels due to the higher proportion of trainees who are being assessed at the end of extension periods.</a:t>
            </a:r>
          </a:p>
          <a:p>
            <a:endParaRPr lang="en-GB" dirty="0"/>
          </a:p>
          <a:p>
            <a:r>
              <a:rPr lang="en-GB" dirty="0"/>
              <a:t>The majority of trainees at this ARCP April 2020</a:t>
            </a:r>
            <a:r>
              <a:rPr lang="en-GB" baseline="0" dirty="0"/>
              <a:t> </a:t>
            </a:r>
            <a:r>
              <a:rPr lang="en-GB" dirty="0"/>
              <a:t>should not have been significantly impacted by Covid-19 and collection of evidence in their WPBA. </a:t>
            </a:r>
          </a:p>
          <a:p>
            <a:r>
              <a:rPr lang="en-GB" dirty="0"/>
              <a:t>They may however have been impacted by exam cancellations or their own/family illness.</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7</a:t>
            </a:fld>
            <a:endParaRPr lang="en-GB"/>
          </a:p>
        </p:txBody>
      </p:sp>
    </p:spTree>
    <p:extLst>
      <p:ext uri="{BB962C8B-B14F-4D97-AF65-F5344CB8AC3E}">
        <p14:creationId xmlns:p14="http://schemas.microsoft.com/office/powerpoint/2010/main" val="241509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this ARCP, most trainees are approaching the end of their ST3 or the end of an extension to their training.</a:t>
            </a:r>
          </a:p>
          <a:p>
            <a:endParaRPr lang="en-GB" dirty="0"/>
          </a:p>
          <a:p>
            <a:r>
              <a:rPr lang="en-GB" dirty="0"/>
              <a:t>We have 3 B panels and 2 A panels due to the higher proportion of trainees who are being assessed at the end of extension periods.</a:t>
            </a:r>
          </a:p>
          <a:p>
            <a:endParaRPr lang="en-GB" dirty="0"/>
          </a:p>
          <a:p>
            <a:r>
              <a:rPr lang="en-GB" dirty="0"/>
              <a:t>The majority of trainees at this ARCP April 2020</a:t>
            </a:r>
            <a:r>
              <a:rPr lang="en-GB" baseline="0" dirty="0"/>
              <a:t> </a:t>
            </a:r>
            <a:r>
              <a:rPr lang="en-GB" dirty="0"/>
              <a:t>should not have been significantly impacted by Covid-19 and collection of evidence in their WPBA. </a:t>
            </a:r>
          </a:p>
          <a:p>
            <a:r>
              <a:rPr lang="en-GB" dirty="0"/>
              <a:t>They may however have been impacted by exam cancellations or their own/family illness.</a:t>
            </a:r>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8</a:t>
            </a:fld>
            <a:endParaRPr lang="en-GB"/>
          </a:p>
        </p:txBody>
      </p:sp>
    </p:spTree>
    <p:extLst>
      <p:ext uri="{BB962C8B-B14F-4D97-AF65-F5344CB8AC3E}">
        <p14:creationId xmlns:p14="http://schemas.microsoft.com/office/powerpoint/2010/main" val="241509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Missing prostate or rectal exam ( one of them is done )  </a:t>
            </a:r>
          </a:p>
          <a:p>
            <a:r>
              <a:rPr lang="en-GB" dirty="0"/>
              <a:t>or  </a:t>
            </a:r>
          </a:p>
          <a:p>
            <a:r>
              <a:rPr lang="en-GB" dirty="0"/>
              <a:t>BIMANUAL and SPECULUM examination not both specified on the CEPS form and cannot be assumed.</a:t>
            </a:r>
          </a:p>
          <a:p>
            <a:endParaRPr lang="en-GB" dirty="0"/>
          </a:p>
          <a:p>
            <a:r>
              <a:rPr lang="en-GB" dirty="0"/>
              <a:t>Good practice to have a wide range of clinical examination skills and progress in these, not just mandatory  </a:t>
            </a:r>
          </a:p>
          <a:p>
            <a:endParaRPr lang="en-GB" dirty="0"/>
          </a:p>
          <a:p>
            <a:r>
              <a:rPr lang="en-GB" dirty="0"/>
              <a:t>When pre screening need to check they have been assessed by ST4 or above    </a:t>
            </a:r>
          </a:p>
          <a:p>
            <a:r>
              <a:rPr lang="en-GB" dirty="0"/>
              <a:t>IF A NURSE NEED TO CLARIFY THEIR ADDITIONAL TRAINING AND ENHANCED ROLE on the form</a:t>
            </a:r>
          </a:p>
          <a:p>
            <a:endParaRPr lang="en-GB" dirty="0"/>
          </a:p>
          <a:p>
            <a:r>
              <a:rPr lang="en-GB" dirty="0">
                <a:solidFill>
                  <a:srgbClr val="FF0000"/>
                </a:solidFill>
              </a:rPr>
              <a:t>Observed CEPS not needed but evidence of competence needs to be present</a:t>
            </a:r>
          </a:p>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84628E0-3412-43BF-9C77-767CDC65B008}" type="slidenum">
              <a:rPr lang="en-GB" smtClean="0"/>
              <a:t>9</a:t>
            </a:fld>
            <a:endParaRPr lang="en-GB"/>
          </a:p>
        </p:txBody>
      </p:sp>
    </p:spTree>
    <p:extLst>
      <p:ext uri="{BB962C8B-B14F-4D97-AF65-F5344CB8AC3E}">
        <p14:creationId xmlns:p14="http://schemas.microsoft.com/office/powerpoint/2010/main" val="367394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Outcome 10</a:t>
            </a:r>
          </a:p>
          <a:p>
            <a:endParaRPr lang="en-GB" dirty="0"/>
          </a:p>
          <a:p>
            <a:r>
              <a:rPr lang="en-GB" dirty="0"/>
              <a:t>WPBA requirements have been reduced by 50% due to Covid-19 restrictions</a:t>
            </a:r>
          </a:p>
          <a:p>
            <a:endParaRPr lang="en-GB" dirty="0"/>
          </a:p>
          <a:p>
            <a:endParaRPr lang="en-US" dirty="0"/>
          </a:p>
        </p:txBody>
      </p:sp>
      <p:sp>
        <p:nvSpPr>
          <p:cNvPr id="4" name="Slide Number Placeholder 3"/>
          <p:cNvSpPr>
            <a:spLocks noGrp="1"/>
          </p:cNvSpPr>
          <p:nvPr>
            <p:ph type="sldNum" sz="quarter" idx="5"/>
          </p:nvPr>
        </p:nvSpPr>
        <p:spPr/>
        <p:txBody>
          <a:bodyPr/>
          <a:lstStyle/>
          <a:p>
            <a:fld id="{984628E0-3412-43BF-9C77-767CDC65B008}" type="slidenum">
              <a:rPr lang="en-GB" smtClean="0"/>
              <a:t>12</a:t>
            </a:fld>
            <a:endParaRPr lang="en-GB"/>
          </a:p>
        </p:txBody>
      </p:sp>
    </p:spTree>
    <p:extLst>
      <p:ext uri="{BB962C8B-B14F-4D97-AF65-F5344CB8AC3E}">
        <p14:creationId xmlns:p14="http://schemas.microsoft.com/office/powerpoint/2010/main" val="394498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19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C8B264-9FF8-4D24-A9BB-DEAB40A5936B}" type="datetimeFigureOut">
              <a:rPr lang="en-US" smtClean="0"/>
              <a:pPr/>
              <a:t>5/12/2020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8EEA71-E54C-452C-A9FA-3BF821AABC82}" type="slidenum">
              <a:rPr lang="en-US" smtClean="0"/>
              <a:pPr/>
              <a:t>‹#›</a:t>
            </a:fld>
            <a:endParaRPr lang="en-US"/>
          </a:p>
        </p:txBody>
      </p:sp>
    </p:spTree>
    <p:extLst>
      <p:ext uri="{BB962C8B-B14F-4D97-AF65-F5344CB8AC3E}">
        <p14:creationId xmlns:p14="http://schemas.microsoft.com/office/powerpoint/2010/main" val="99025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DA01DA-5654-F243-8FC7-75D98E748E51}" type="datetimeFigureOut">
              <a:rPr lang="en-US" smtClean="0">
                <a:solidFill>
                  <a:prstClr val="black">
                    <a:tint val="75000"/>
                  </a:prstClr>
                </a:solidFill>
                <a:latin typeface="Calibri"/>
              </a:rPr>
              <a:pPr/>
              <a:t>5/12/2020</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158F28-76AE-DA41-A74B-F15C29DD22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8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5218113" y="1954213"/>
            <a:ext cx="3673475"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257673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933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5360988" y="2486025"/>
            <a:ext cx="3451225"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13033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7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9D7669-BB1D-4809-94B4-77F3CA7EA7A7}" type="datetimeFigureOut">
              <a:rPr lang="en-GB" smtClean="0"/>
              <a:t>12/05/2020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6ACC91-FC38-4D91-A8A9-1FBE2B8B2206}" type="slidenum">
              <a:rPr lang="en-GB" smtClean="0"/>
              <a:t>‹#›</a:t>
            </a:fld>
            <a:endParaRPr lang="en-GB" dirty="0"/>
          </a:p>
        </p:txBody>
      </p:sp>
    </p:spTree>
    <p:extLst>
      <p:ext uri="{BB962C8B-B14F-4D97-AF65-F5344CB8AC3E}">
        <p14:creationId xmlns:p14="http://schemas.microsoft.com/office/powerpoint/2010/main" val="413616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B11D738E-8962-435F-8C43-147B8DD7E819}" type="datetime1">
              <a:rPr lang="en-US" smtClean="0"/>
              <a:t>5/12/2020</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6584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GB"/>
              <a:t>Click to edit Master title style</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4CF3C7-6809-4F39-BD67-A75817BDDE0A}" type="datetime1">
              <a:rPr lang="en-US" smtClean="0"/>
              <a:t>5/12/2020</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9834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3125873-26D3-400B-8DD8-C2F10C51D3F7}" type="datetimeFigureOut">
              <a:rPr lang="en-GB" smtClean="0">
                <a:solidFill>
                  <a:prstClr val="black">
                    <a:tint val="75000"/>
                  </a:prstClr>
                </a:solidFill>
              </a:rPr>
              <a:pPr/>
              <a:t>12/05/2020</a:t>
            </a:fld>
            <a:endParaRPr lang="en-GB">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C042FB0-3DE5-4C60-AB10-64A39A5AAAC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235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79"/>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a:stretch>
            <a:fillRect/>
          </a:stretch>
        </p:blipFill>
        <p:spPr>
          <a:xfrm>
            <a:off x="0" y="6189288"/>
            <a:ext cx="9144000" cy="254000"/>
          </a:xfrm>
          <a:prstGeom prst="rect">
            <a:avLst/>
          </a:prstGeom>
        </p:spPr>
      </p:pic>
    </p:spTree>
    <p:extLst>
      <p:ext uri="{BB962C8B-B14F-4D97-AF65-F5344CB8AC3E}">
        <p14:creationId xmlns:p14="http://schemas.microsoft.com/office/powerpoint/2010/main" val="347680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flickr.com/photos/forbesoste/1565521470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commons.wikimedia.org/wiki/File:Adobe_Reader_v9.0_icon.pn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C00000"/>
                </a:solidFill>
              </a:rPr>
              <a:t>ARCP training during Covid-19 restrictions</a:t>
            </a:r>
          </a:p>
        </p:txBody>
      </p:sp>
      <p:sp>
        <p:nvSpPr>
          <p:cNvPr id="4" name="TextBox 3"/>
          <p:cNvSpPr txBox="1"/>
          <p:nvPr/>
        </p:nvSpPr>
        <p:spPr>
          <a:xfrm>
            <a:off x="5292080" y="5157192"/>
            <a:ext cx="3230372" cy="461665"/>
          </a:xfrm>
          <a:prstGeom prst="rect">
            <a:avLst/>
          </a:prstGeom>
          <a:noFill/>
        </p:spPr>
        <p:txBody>
          <a:bodyPr wrap="none" rtlCol="0">
            <a:spAutoFit/>
          </a:bodyPr>
          <a:lstStyle/>
          <a:p>
            <a:r>
              <a:rPr lang="en-GB" sz="2400" b="1" dirty="0"/>
              <a:t>Pam Smith May 2020</a:t>
            </a:r>
          </a:p>
        </p:txBody>
      </p:sp>
      <p:sp>
        <p:nvSpPr>
          <p:cNvPr id="3" name="TextBox 2"/>
          <p:cNvSpPr txBox="1"/>
          <p:nvPr/>
        </p:nvSpPr>
        <p:spPr>
          <a:xfrm>
            <a:off x="683568" y="4266440"/>
            <a:ext cx="7225055" cy="369332"/>
          </a:xfrm>
          <a:prstGeom prst="rect">
            <a:avLst/>
          </a:prstGeom>
          <a:noFill/>
        </p:spPr>
        <p:txBody>
          <a:bodyPr wrap="none" rtlCol="0">
            <a:spAutoFit/>
          </a:bodyPr>
          <a:lstStyle/>
          <a:p>
            <a:r>
              <a:rPr lang="en-GB" dirty="0"/>
              <a:t>Please mute microphones and use the chat function to ask questions.</a:t>
            </a:r>
          </a:p>
        </p:txBody>
      </p:sp>
    </p:spTree>
    <p:extLst>
      <p:ext uri="{BB962C8B-B14F-4D97-AF65-F5344CB8AC3E}">
        <p14:creationId xmlns:p14="http://schemas.microsoft.com/office/powerpoint/2010/main" val="35721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4536504" cy="1600200"/>
          </a:xfrm>
        </p:spPr>
        <p:txBody>
          <a:bodyPr/>
          <a:lstStyle/>
          <a:p>
            <a:r>
              <a:rPr lang="en-GB" sz="2800" b="1" dirty="0">
                <a:solidFill>
                  <a:srgbClr val="C00000"/>
                </a:solidFill>
              </a:rPr>
              <a:t>WPBA requirements during Covid-19</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674769316"/>
              </p:ext>
            </p:extLst>
          </p:nvPr>
        </p:nvGraphicFramePr>
        <p:xfrm>
          <a:off x="0" y="1242040"/>
          <a:ext cx="9144000" cy="6540162"/>
        </p:xfrm>
        <a:graphic>
          <a:graphicData uri="http://schemas.openxmlformats.org/drawingml/2006/table">
            <a:tbl>
              <a:tblPr firstRow="1" bandRow="1">
                <a:tableStyleId>{5C22544A-7EE6-4342-B048-85BDC9FD1C3A}</a:tableStyleId>
              </a:tblPr>
              <a:tblGrid>
                <a:gridCol w="1836249">
                  <a:extLst>
                    <a:ext uri="{9D8B030D-6E8A-4147-A177-3AD203B41FA5}">
                      <a16:colId xmlns:a16="http://schemas.microsoft.com/office/drawing/2014/main" val="20000"/>
                    </a:ext>
                  </a:extLst>
                </a:gridCol>
                <a:gridCol w="2735751">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85669">
                <a:tc>
                  <a:txBody>
                    <a:bodyPr/>
                    <a:lstStyle/>
                    <a:p>
                      <a:r>
                        <a:rPr lang="en-GB" dirty="0"/>
                        <a:t>ITEM</a:t>
                      </a:r>
                    </a:p>
                  </a:txBody>
                  <a:tcPr/>
                </a:tc>
                <a:tc>
                  <a:txBody>
                    <a:bodyPr/>
                    <a:lstStyle/>
                    <a:p>
                      <a:r>
                        <a:rPr lang="en-GB" dirty="0"/>
                        <a:t>ST1</a:t>
                      </a:r>
                    </a:p>
                  </a:txBody>
                  <a:tcPr/>
                </a:tc>
                <a:tc>
                  <a:txBody>
                    <a:bodyPr/>
                    <a:lstStyle/>
                    <a:p>
                      <a:r>
                        <a:rPr lang="en-GB" dirty="0"/>
                        <a:t>ST2</a:t>
                      </a:r>
                    </a:p>
                  </a:txBody>
                  <a:tcPr/>
                </a:tc>
                <a:tc>
                  <a:txBody>
                    <a:bodyPr/>
                    <a:lstStyle/>
                    <a:p>
                      <a:r>
                        <a:rPr lang="en-GB" dirty="0"/>
                        <a:t>ST3</a:t>
                      </a:r>
                    </a:p>
                  </a:txBody>
                  <a:tcPr/>
                </a:tc>
                <a:extLst>
                  <a:ext uri="{0D108BD9-81ED-4DB2-BD59-A6C34878D82A}">
                    <a16:rowId xmlns:a16="http://schemas.microsoft.com/office/drawing/2014/main" val="10000"/>
                  </a:ext>
                </a:extLst>
              </a:tr>
              <a:tr h="385669">
                <a:tc>
                  <a:txBody>
                    <a:bodyPr/>
                    <a:lstStyle/>
                    <a:p>
                      <a:r>
                        <a:rPr lang="en-GB" dirty="0"/>
                        <a:t>CBD</a:t>
                      </a:r>
                    </a:p>
                  </a:txBody>
                  <a:tcPr/>
                </a:tc>
                <a:tc>
                  <a:txBody>
                    <a:bodyPr/>
                    <a:lstStyle/>
                    <a:p>
                      <a:r>
                        <a:rPr lang="en-GB" dirty="0"/>
                        <a:t>3</a:t>
                      </a:r>
                    </a:p>
                  </a:txBody>
                  <a:tcPr/>
                </a:tc>
                <a:tc>
                  <a:txBody>
                    <a:bodyPr/>
                    <a:lstStyle/>
                    <a:p>
                      <a:r>
                        <a:rPr lang="en-GB" dirty="0"/>
                        <a:t>3</a:t>
                      </a:r>
                    </a:p>
                  </a:txBody>
                  <a:tcPr/>
                </a:tc>
                <a:tc>
                  <a:txBody>
                    <a:bodyPr/>
                    <a:lstStyle/>
                    <a:p>
                      <a:r>
                        <a:rPr lang="en-GB" dirty="0"/>
                        <a:t>6</a:t>
                      </a:r>
                    </a:p>
                  </a:txBody>
                  <a:tcPr/>
                </a:tc>
                <a:extLst>
                  <a:ext uri="{0D108BD9-81ED-4DB2-BD59-A6C34878D82A}">
                    <a16:rowId xmlns:a16="http://schemas.microsoft.com/office/drawing/2014/main" val="10001"/>
                  </a:ext>
                </a:extLst>
              </a:tr>
              <a:tr h="385669">
                <a:tc>
                  <a:txBody>
                    <a:bodyPr/>
                    <a:lstStyle/>
                    <a:p>
                      <a:r>
                        <a:rPr lang="en-GB" dirty="0"/>
                        <a:t>COT/mini-CEX</a:t>
                      </a:r>
                    </a:p>
                  </a:txBody>
                  <a:tcPr/>
                </a:tc>
                <a:tc>
                  <a:txBody>
                    <a:bodyPr/>
                    <a:lstStyle/>
                    <a:p>
                      <a:r>
                        <a:rPr lang="en-GB" dirty="0"/>
                        <a:t>3</a:t>
                      </a:r>
                    </a:p>
                  </a:txBody>
                  <a:tcPr/>
                </a:tc>
                <a:tc>
                  <a:txBody>
                    <a:bodyPr/>
                    <a:lstStyle/>
                    <a:p>
                      <a:r>
                        <a:rPr lang="en-GB" dirty="0"/>
                        <a:t>3</a:t>
                      </a:r>
                    </a:p>
                  </a:txBody>
                  <a:tcPr/>
                </a:tc>
                <a:tc>
                  <a:txBody>
                    <a:bodyPr/>
                    <a:lstStyle/>
                    <a:p>
                      <a:r>
                        <a:rPr lang="en-GB" dirty="0"/>
                        <a:t>6</a:t>
                      </a:r>
                    </a:p>
                  </a:txBody>
                  <a:tcPr/>
                </a:tc>
                <a:extLst>
                  <a:ext uri="{0D108BD9-81ED-4DB2-BD59-A6C34878D82A}">
                    <a16:rowId xmlns:a16="http://schemas.microsoft.com/office/drawing/2014/main" val="10002"/>
                  </a:ext>
                </a:extLst>
              </a:tr>
              <a:tr h="1120220">
                <a:tc>
                  <a:txBody>
                    <a:bodyPr/>
                    <a:lstStyle/>
                    <a:p>
                      <a:r>
                        <a:rPr lang="en-GB" dirty="0"/>
                        <a:t>MSF</a:t>
                      </a:r>
                    </a:p>
                  </a:txBody>
                  <a:tcPr/>
                </a:tc>
                <a:tc>
                  <a:txBody>
                    <a:bodyPr/>
                    <a:lstStyle/>
                    <a:p>
                      <a:r>
                        <a:rPr lang="en-GB" dirty="0"/>
                        <a:t>1 or alternative evidence such as a LLE relating</a:t>
                      </a:r>
                      <a:r>
                        <a:rPr lang="en-GB" baseline="0" dirty="0"/>
                        <a:t> to </a:t>
                      </a:r>
                      <a:r>
                        <a:rPr lang="en-GB" dirty="0"/>
                        <a:t>evidence of team working in portfolio</a:t>
                      </a:r>
                    </a:p>
                  </a:txBody>
                  <a:tcPr/>
                </a:tc>
                <a:tc>
                  <a:txBody>
                    <a:bodyPr/>
                    <a:lstStyle/>
                    <a:p>
                      <a:r>
                        <a:rPr lang="en-GB" dirty="0"/>
                        <a:t>n/a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1 or alternative evidence such as a LLE relating</a:t>
                      </a:r>
                      <a:r>
                        <a:rPr lang="en-GB" baseline="0" dirty="0"/>
                        <a:t> to </a:t>
                      </a:r>
                      <a:r>
                        <a:rPr lang="en-GB" dirty="0"/>
                        <a:t>evidence of team working in portfolio</a:t>
                      </a:r>
                    </a:p>
                    <a:p>
                      <a:endParaRPr lang="en-GB" dirty="0"/>
                    </a:p>
                  </a:txBody>
                  <a:tcPr/>
                </a:tc>
                <a:extLst>
                  <a:ext uri="{0D108BD9-81ED-4DB2-BD59-A6C34878D82A}">
                    <a16:rowId xmlns:a16="http://schemas.microsoft.com/office/drawing/2014/main" val="10003"/>
                  </a:ext>
                </a:extLst>
              </a:tr>
              <a:tr h="385669">
                <a:tc>
                  <a:txBody>
                    <a:bodyPr/>
                    <a:lstStyle/>
                    <a:p>
                      <a:r>
                        <a:rPr lang="en-GB" dirty="0"/>
                        <a:t>PSQ</a:t>
                      </a:r>
                    </a:p>
                  </a:txBody>
                  <a:tcPr/>
                </a:tc>
                <a:tc>
                  <a:txBody>
                    <a:bodyPr/>
                    <a:lstStyle/>
                    <a:p>
                      <a:r>
                        <a:rPr lang="en-GB" dirty="0"/>
                        <a:t>waived</a:t>
                      </a:r>
                    </a:p>
                  </a:txBody>
                  <a:tcPr/>
                </a:tc>
                <a:tc>
                  <a:txBody>
                    <a:bodyPr/>
                    <a:lstStyle/>
                    <a:p>
                      <a:r>
                        <a:rPr lang="en-GB" dirty="0"/>
                        <a:t>waived</a:t>
                      </a:r>
                    </a:p>
                  </a:txBody>
                  <a:tcPr/>
                </a:tc>
                <a:tc>
                  <a:txBody>
                    <a:bodyPr/>
                    <a:lstStyle/>
                    <a:p>
                      <a:r>
                        <a:rPr lang="en-GB" dirty="0"/>
                        <a:t>waived</a:t>
                      </a:r>
                    </a:p>
                  </a:txBody>
                  <a:tcPr/>
                </a:tc>
                <a:extLst>
                  <a:ext uri="{0D108BD9-81ED-4DB2-BD59-A6C34878D82A}">
                    <a16:rowId xmlns:a16="http://schemas.microsoft.com/office/drawing/2014/main" val="10004"/>
                  </a:ext>
                </a:extLst>
              </a:tr>
              <a:tr h="385669">
                <a:tc>
                  <a:txBody>
                    <a:bodyPr/>
                    <a:lstStyle/>
                    <a:p>
                      <a:r>
                        <a:rPr lang="en-GB" dirty="0"/>
                        <a:t>CSR</a:t>
                      </a:r>
                    </a:p>
                  </a:txBody>
                  <a:tcPr/>
                </a:tc>
                <a:tc>
                  <a:txBody>
                    <a:bodyPr/>
                    <a:lstStyle/>
                    <a:p>
                      <a:r>
                        <a:rPr lang="en-GB" dirty="0"/>
                        <a:t>1 per post</a:t>
                      </a:r>
                    </a:p>
                  </a:txBody>
                  <a:tcPr/>
                </a:tc>
                <a:tc>
                  <a:txBody>
                    <a:bodyPr/>
                    <a:lstStyle/>
                    <a:p>
                      <a:r>
                        <a:rPr lang="en-GB" dirty="0"/>
                        <a:t>1 per post</a:t>
                      </a:r>
                    </a:p>
                  </a:txBody>
                  <a:tcPr/>
                </a:tc>
                <a:tc>
                  <a:txBody>
                    <a:bodyPr/>
                    <a:lstStyle/>
                    <a:p>
                      <a:r>
                        <a:rPr lang="en-GB" dirty="0"/>
                        <a:t>Not required</a:t>
                      </a:r>
                    </a:p>
                  </a:txBody>
                  <a:tcPr/>
                </a:tc>
                <a:extLst>
                  <a:ext uri="{0D108BD9-81ED-4DB2-BD59-A6C34878D82A}">
                    <a16:rowId xmlns:a16="http://schemas.microsoft.com/office/drawing/2014/main" val="10005"/>
                  </a:ext>
                </a:extLst>
              </a:tr>
              <a:tr h="861708">
                <a:tc>
                  <a:txBody>
                    <a:bodyPr/>
                    <a:lstStyle/>
                    <a:p>
                      <a:r>
                        <a:rPr lang="en-GB" dirty="0"/>
                        <a:t>Learning Logs</a:t>
                      </a:r>
                    </a:p>
                  </a:txBody>
                  <a:tcPr/>
                </a:tc>
                <a:tc>
                  <a:txBody>
                    <a:bodyPr/>
                    <a:lstStyle/>
                    <a:p>
                      <a:r>
                        <a:rPr lang="en-GB" dirty="0"/>
                        <a:t>To continue where workload permits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continue where workload permits</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continue where workload permits</a:t>
                      </a:r>
                    </a:p>
                    <a:p>
                      <a:endParaRPr lang="en-GB" dirty="0"/>
                    </a:p>
                  </a:txBody>
                  <a:tcPr/>
                </a:tc>
                <a:extLst>
                  <a:ext uri="{0D108BD9-81ED-4DB2-BD59-A6C34878D82A}">
                    <a16:rowId xmlns:a16="http://schemas.microsoft.com/office/drawing/2014/main" val="10006"/>
                  </a:ext>
                </a:extLst>
              </a:tr>
              <a:tr h="385669">
                <a:tc>
                  <a:txBody>
                    <a:bodyPr/>
                    <a:lstStyle/>
                    <a:p>
                      <a:r>
                        <a:rPr lang="en-GB" dirty="0"/>
                        <a:t>QIP/Audit/LEA</a:t>
                      </a:r>
                    </a:p>
                  </a:txBody>
                  <a:tcPr/>
                </a:tc>
                <a:tc>
                  <a:txBody>
                    <a:bodyPr/>
                    <a:lstStyle/>
                    <a:p>
                      <a:r>
                        <a:rPr lang="en-GB" dirty="0"/>
                        <a:t>waived</a:t>
                      </a:r>
                    </a:p>
                  </a:txBody>
                  <a:tcPr/>
                </a:tc>
                <a:tc>
                  <a:txBody>
                    <a:bodyPr/>
                    <a:lstStyle/>
                    <a:p>
                      <a:r>
                        <a:rPr lang="en-GB" dirty="0"/>
                        <a:t>waived</a:t>
                      </a:r>
                    </a:p>
                  </a:txBody>
                  <a:tcPr/>
                </a:tc>
                <a:tc>
                  <a:txBody>
                    <a:bodyPr/>
                    <a:lstStyle/>
                    <a:p>
                      <a:r>
                        <a:rPr lang="en-GB" dirty="0"/>
                        <a:t>waived</a:t>
                      </a:r>
                    </a:p>
                  </a:txBody>
                  <a:tcPr/>
                </a:tc>
                <a:extLst>
                  <a:ext uri="{0D108BD9-81ED-4DB2-BD59-A6C34878D82A}">
                    <a16:rowId xmlns:a16="http://schemas.microsoft.com/office/drawing/2014/main" val="10007"/>
                  </a:ext>
                </a:extLst>
              </a:tr>
              <a:tr h="385669">
                <a:tc>
                  <a:txBody>
                    <a:bodyPr/>
                    <a:lstStyle/>
                    <a:p>
                      <a:r>
                        <a:rPr lang="en-GB" dirty="0"/>
                        <a:t>Form R</a:t>
                      </a:r>
                    </a:p>
                  </a:txBody>
                  <a:tcPr/>
                </a:tc>
                <a:tc>
                  <a:txBody>
                    <a:bodyPr/>
                    <a:lstStyle/>
                    <a:p>
                      <a:r>
                        <a:rPr lang="en-GB" dirty="0"/>
                        <a:t>Required and attached in learning log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Required and attached in learning log</a:t>
                      </a:r>
                    </a:p>
                    <a:p>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Required and attached in learning log</a:t>
                      </a:r>
                    </a:p>
                    <a:p>
                      <a:endParaRPr lang="en-GB" dirty="0"/>
                    </a:p>
                  </a:txBody>
                  <a:tcPr/>
                </a:tc>
                <a:extLst>
                  <a:ext uri="{0D108BD9-81ED-4DB2-BD59-A6C34878D82A}">
                    <a16:rowId xmlns:a16="http://schemas.microsoft.com/office/drawing/2014/main" val="10008"/>
                  </a:ext>
                </a:extLst>
              </a:tr>
              <a:tr h="385669">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013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6296" cy="548680"/>
          </a:xfrm>
        </p:spPr>
        <p:txBody>
          <a:bodyPr/>
          <a:lstStyle/>
          <a:p>
            <a:r>
              <a:rPr lang="en-GB" sz="2800" b="1" dirty="0">
                <a:solidFill>
                  <a:srgbClr val="C00000"/>
                </a:solidFill>
              </a:rPr>
              <a:t>WPBA requirements during Covid-19</a:t>
            </a: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2808839877"/>
              </p:ext>
            </p:extLst>
          </p:nvPr>
        </p:nvGraphicFramePr>
        <p:xfrm>
          <a:off x="0" y="-2"/>
          <a:ext cx="9144000" cy="9417697"/>
        </p:xfrm>
        <a:graphic>
          <a:graphicData uri="http://schemas.openxmlformats.org/drawingml/2006/table">
            <a:tbl>
              <a:tblPr firstRow="1" bandRow="1">
                <a:tableStyleId>{5C22544A-7EE6-4342-B048-85BDC9FD1C3A}</a:tableStyleId>
              </a:tblPr>
              <a:tblGrid>
                <a:gridCol w="161967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699792">
                  <a:extLst>
                    <a:ext uri="{9D8B030D-6E8A-4147-A177-3AD203B41FA5}">
                      <a16:colId xmlns:a16="http://schemas.microsoft.com/office/drawing/2014/main" val="20003"/>
                    </a:ext>
                  </a:extLst>
                </a:gridCol>
              </a:tblGrid>
              <a:tr h="409502">
                <a:tc>
                  <a:txBody>
                    <a:bodyPr/>
                    <a:lstStyle/>
                    <a:p>
                      <a:r>
                        <a:rPr lang="en-GB" dirty="0"/>
                        <a:t>ITEM</a:t>
                      </a:r>
                    </a:p>
                  </a:txBody>
                  <a:tcPr/>
                </a:tc>
                <a:tc>
                  <a:txBody>
                    <a:bodyPr/>
                    <a:lstStyle/>
                    <a:p>
                      <a:r>
                        <a:rPr lang="en-GB" dirty="0"/>
                        <a:t>ST1</a:t>
                      </a:r>
                    </a:p>
                  </a:txBody>
                  <a:tcPr/>
                </a:tc>
                <a:tc>
                  <a:txBody>
                    <a:bodyPr/>
                    <a:lstStyle/>
                    <a:p>
                      <a:r>
                        <a:rPr lang="en-GB" dirty="0"/>
                        <a:t>ST2</a:t>
                      </a:r>
                    </a:p>
                  </a:txBody>
                  <a:tcPr/>
                </a:tc>
                <a:tc>
                  <a:txBody>
                    <a:bodyPr/>
                    <a:lstStyle/>
                    <a:p>
                      <a:r>
                        <a:rPr lang="en-GB" dirty="0"/>
                        <a:t>ST3</a:t>
                      </a:r>
                    </a:p>
                  </a:txBody>
                  <a:tcPr/>
                </a:tc>
                <a:extLst>
                  <a:ext uri="{0D108BD9-81ED-4DB2-BD59-A6C34878D82A}">
                    <a16:rowId xmlns:a16="http://schemas.microsoft.com/office/drawing/2014/main" val="10000"/>
                  </a:ext>
                </a:extLst>
              </a:tr>
              <a:tr h="1147292">
                <a:tc>
                  <a:txBody>
                    <a:bodyPr/>
                    <a:lstStyle/>
                    <a:p>
                      <a:r>
                        <a:rPr lang="en-GB" dirty="0"/>
                        <a:t>BLS/AED</a:t>
                      </a:r>
                    </a:p>
                  </a:txBody>
                  <a:tcPr/>
                </a:tc>
                <a:tc>
                  <a:txBody>
                    <a:bodyPr/>
                    <a:lstStyle/>
                    <a:p>
                      <a:r>
                        <a:rPr lang="en-GB" dirty="0"/>
                        <a:t>E learning if current face to face course has expired – needs to be uploaded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E learning if current face to face course has expired – needs to be uploaded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E learning if current face to face course has expired – needs to be uploaded</a:t>
                      </a:r>
                    </a:p>
                  </a:txBody>
                  <a:tcPr/>
                </a:tc>
                <a:extLst>
                  <a:ext uri="{0D108BD9-81ED-4DB2-BD59-A6C34878D82A}">
                    <a16:rowId xmlns:a16="http://schemas.microsoft.com/office/drawing/2014/main" val="10001"/>
                  </a:ext>
                </a:extLst>
              </a:tr>
              <a:tr h="1688620">
                <a:tc>
                  <a:txBody>
                    <a:bodyPr/>
                    <a:lstStyle/>
                    <a:p>
                      <a:r>
                        <a:rPr lang="en-GB" dirty="0"/>
                        <a:t>CEPS</a:t>
                      </a:r>
                    </a:p>
                  </a:txBody>
                  <a:tcPr/>
                </a:tc>
                <a:tc>
                  <a:txBody>
                    <a:bodyPr/>
                    <a:lstStyle/>
                    <a:p>
                      <a:r>
                        <a:rPr lang="en-GB" dirty="0"/>
                        <a:t>Mandatory</a:t>
                      </a:r>
                      <a:r>
                        <a:rPr lang="en-GB" baseline="0" dirty="0"/>
                        <a:t> CEPS do not have to be observed at this stage.</a:t>
                      </a:r>
                    </a:p>
                    <a:p>
                      <a:r>
                        <a:rPr lang="en-GB" baseline="0" dirty="0"/>
                        <a:t>Some evidence of CEPS activity</a:t>
                      </a:r>
                      <a:endParaRPr lang="en-GB" dirty="0"/>
                    </a:p>
                  </a:txBody>
                  <a:tcPr/>
                </a:tc>
                <a:tc>
                  <a:txBody>
                    <a:bodyPr/>
                    <a:lstStyle/>
                    <a:p>
                      <a:r>
                        <a:rPr lang="en-GB" dirty="0"/>
                        <a:t>Mandatory</a:t>
                      </a:r>
                      <a:r>
                        <a:rPr lang="en-GB" baseline="0" dirty="0"/>
                        <a:t> CEPS do not have to be observed at this stage.</a:t>
                      </a:r>
                    </a:p>
                    <a:p>
                      <a:r>
                        <a:rPr lang="en-GB" baseline="0" dirty="0"/>
                        <a:t>Some evidence of CEPS activity</a:t>
                      </a:r>
                      <a:endParaRPr lang="en-GB" dirty="0"/>
                    </a:p>
                  </a:txBody>
                  <a:tcPr/>
                </a:tc>
                <a:tc>
                  <a:txBody>
                    <a:bodyPr/>
                    <a:lstStyle/>
                    <a:p>
                      <a:r>
                        <a:rPr lang="en-GB" dirty="0"/>
                        <a:t>Mandatory</a:t>
                      </a:r>
                      <a:r>
                        <a:rPr lang="en-GB" baseline="0" dirty="0"/>
                        <a:t> CEPS need to have evidence for mandatory CEPS at CCT. </a:t>
                      </a:r>
                    </a:p>
                    <a:p>
                      <a:r>
                        <a:rPr lang="en-GB" baseline="0" dirty="0"/>
                        <a:t>If mid ST3 needs some</a:t>
                      </a:r>
                    </a:p>
                    <a:p>
                      <a:r>
                        <a:rPr lang="en-GB" baseline="0" dirty="0"/>
                        <a:t>evidence of CEPS activity</a:t>
                      </a:r>
                      <a:endParaRPr lang="en-GB" dirty="0"/>
                    </a:p>
                  </a:txBody>
                  <a:tcPr/>
                </a:tc>
                <a:extLst>
                  <a:ext uri="{0D108BD9-81ED-4DB2-BD59-A6C34878D82A}">
                    <a16:rowId xmlns:a16="http://schemas.microsoft.com/office/drawing/2014/main" val="10002"/>
                  </a:ext>
                </a:extLst>
              </a:tr>
              <a:tr h="1463428">
                <a:tc>
                  <a:txBody>
                    <a:bodyPr/>
                    <a:lstStyle/>
                    <a:p>
                      <a:r>
                        <a:rPr lang="en-GB" dirty="0"/>
                        <a:t>Significant Event</a:t>
                      </a:r>
                      <a:r>
                        <a:rPr lang="en-GB" baseline="0" dirty="0"/>
                        <a:t> Analysis</a:t>
                      </a:r>
                      <a:endParaRPr lang="en-GB" dirty="0"/>
                    </a:p>
                  </a:txBody>
                  <a:tcPr/>
                </a:tc>
                <a:tc>
                  <a:txBody>
                    <a:bodyPr/>
                    <a:lstStyle/>
                    <a:p>
                      <a:r>
                        <a:rPr lang="en-GB" dirty="0"/>
                        <a:t>As a minimum one should be completed</a:t>
                      </a:r>
                      <a:r>
                        <a:rPr lang="en-GB" baseline="0" dirty="0"/>
                        <a:t> for any event which would be required to feature on form R</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As a minimum one should be completed</a:t>
                      </a:r>
                      <a:r>
                        <a:rPr lang="en-GB" baseline="0" dirty="0"/>
                        <a:t> for any event which would be required to feature on form R</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As a minimum one should be completed</a:t>
                      </a:r>
                      <a:r>
                        <a:rPr lang="en-GB" baseline="0" dirty="0"/>
                        <a:t> for any event which would be required to feature on form R</a:t>
                      </a:r>
                      <a:endParaRPr lang="en-GB" dirty="0"/>
                    </a:p>
                  </a:txBody>
                  <a:tcPr/>
                </a:tc>
                <a:extLst>
                  <a:ext uri="{0D108BD9-81ED-4DB2-BD59-A6C34878D82A}">
                    <a16:rowId xmlns:a16="http://schemas.microsoft.com/office/drawing/2014/main" val="10003"/>
                  </a:ext>
                </a:extLst>
              </a:tr>
              <a:tr h="1152128">
                <a:tc>
                  <a:txBody>
                    <a:bodyPr/>
                    <a:lstStyle/>
                    <a:p>
                      <a:r>
                        <a:rPr lang="en-GB" dirty="0"/>
                        <a:t>L3 child safeguarding</a:t>
                      </a:r>
                    </a:p>
                  </a:txBody>
                  <a:tcPr/>
                </a:tc>
                <a:tc>
                  <a:txBody>
                    <a:bodyPr/>
                    <a:lstStyle/>
                    <a:p>
                      <a:r>
                        <a:rPr lang="en-GB" dirty="0"/>
                        <a:t>Up to date e-learning</a:t>
                      </a:r>
                      <a:r>
                        <a:rPr lang="en-GB" baseline="0" dirty="0"/>
                        <a:t> module if previous face to face training has expired</a:t>
                      </a:r>
                      <a:endParaRPr lang="en-GB" dirty="0"/>
                    </a:p>
                  </a:txBody>
                  <a:tcPr/>
                </a:tc>
                <a:tc>
                  <a:txBody>
                    <a:bodyPr/>
                    <a:lstStyle/>
                    <a:p>
                      <a:r>
                        <a:rPr lang="en-GB" dirty="0"/>
                        <a:t>Up to date e-learning</a:t>
                      </a:r>
                      <a:r>
                        <a:rPr lang="en-GB" baseline="0" dirty="0"/>
                        <a:t> module if previous face to face training has expired</a:t>
                      </a:r>
                      <a:endParaRPr lang="en-GB" dirty="0"/>
                    </a:p>
                  </a:txBody>
                  <a:tcPr/>
                </a:tc>
                <a:tc>
                  <a:txBody>
                    <a:bodyPr/>
                    <a:lstStyle/>
                    <a:p>
                      <a:r>
                        <a:rPr lang="en-GB" dirty="0"/>
                        <a:t>Up to date e-learning</a:t>
                      </a:r>
                      <a:r>
                        <a:rPr lang="en-GB" baseline="0" dirty="0"/>
                        <a:t> module if previous face to face training has expired</a:t>
                      </a:r>
                      <a:endParaRPr lang="en-GB" dirty="0"/>
                    </a:p>
                  </a:txBody>
                  <a:tcPr/>
                </a:tc>
                <a:extLst>
                  <a:ext uri="{0D108BD9-81ED-4DB2-BD59-A6C34878D82A}">
                    <a16:rowId xmlns:a16="http://schemas.microsoft.com/office/drawing/2014/main" val="10004"/>
                  </a:ext>
                </a:extLst>
              </a:tr>
              <a:tr h="1023754">
                <a:tc>
                  <a:txBody>
                    <a:bodyPr/>
                    <a:lstStyle/>
                    <a:p>
                      <a:r>
                        <a:rPr lang="en-GB" dirty="0"/>
                        <a:t>Adult safeguarding</a:t>
                      </a:r>
                    </a:p>
                  </a:txBody>
                  <a:tcPr/>
                </a:tc>
                <a:tc>
                  <a:txBody>
                    <a:bodyPr/>
                    <a:lstStyle/>
                    <a:p>
                      <a:r>
                        <a:rPr lang="en-GB" dirty="0"/>
                        <a:t>Plan to introduce</a:t>
                      </a:r>
                      <a:r>
                        <a:rPr lang="en-GB" baseline="0" dirty="0"/>
                        <a:t> this</a:t>
                      </a:r>
                      <a:r>
                        <a:rPr lang="en-GB" dirty="0"/>
                        <a:t> has been postponed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Plan to introduce this</a:t>
                      </a:r>
                      <a:r>
                        <a:rPr lang="en-GB" baseline="0" dirty="0"/>
                        <a:t> </a:t>
                      </a:r>
                      <a:r>
                        <a:rPr lang="en-GB" dirty="0"/>
                        <a:t>has been postponed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Plan to introduce this</a:t>
                      </a:r>
                      <a:r>
                        <a:rPr lang="en-GB" baseline="0" dirty="0"/>
                        <a:t> </a:t>
                      </a:r>
                      <a:r>
                        <a:rPr lang="en-GB" dirty="0"/>
                        <a:t>has been postponed</a:t>
                      </a:r>
                    </a:p>
                  </a:txBody>
                  <a:tcPr/>
                </a:tc>
                <a:extLst>
                  <a:ext uri="{0D108BD9-81ED-4DB2-BD59-A6C34878D82A}">
                    <a16:rowId xmlns:a16="http://schemas.microsoft.com/office/drawing/2014/main" val="10005"/>
                  </a:ext>
                </a:extLst>
              </a:tr>
              <a:tr h="90338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409502">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7"/>
                  </a:ext>
                </a:extLst>
              </a:tr>
              <a:tr h="409502">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8"/>
                  </a:ext>
                </a:extLst>
              </a:tr>
              <a:tr h="409502">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6268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id="{40F8189B-4464-7E41-BD3B-5081F8734A0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55977" y="1124744"/>
            <a:ext cx="4642508" cy="5040560"/>
          </a:xfrm>
        </p:spPr>
      </p:pic>
      <p:sp>
        <p:nvSpPr>
          <p:cNvPr id="15" name="TextBox 14">
            <a:extLst>
              <a:ext uri="{FF2B5EF4-FFF2-40B4-BE49-F238E27FC236}">
                <a16:creationId xmlns:a16="http://schemas.microsoft.com/office/drawing/2014/main" id="{58396792-DE43-CB48-B838-D7FC0B146584}"/>
              </a:ext>
            </a:extLst>
          </p:cNvPr>
          <p:cNvSpPr txBox="1"/>
          <p:nvPr/>
        </p:nvSpPr>
        <p:spPr>
          <a:xfrm>
            <a:off x="77437" y="836712"/>
            <a:ext cx="3990508" cy="4462760"/>
          </a:xfrm>
          <a:prstGeom prst="rect">
            <a:avLst/>
          </a:prstGeom>
          <a:noFill/>
        </p:spPr>
        <p:txBody>
          <a:bodyPr wrap="square" rtlCol="0">
            <a:spAutoFit/>
          </a:bodyPr>
          <a:lstStyle/>
          <a:p>
            <a:pPr algn="l"/>
            <a:endParaRPr lang="en-GB" sz="2400" dirty="0">
              <a:solidFill>
                <a:schemeClr val="tx1">
                  <a:lumMod val="90000"/>
                  <a:lumOff val="10000"/>
                </a:schemeClr>
              </a:solidFill>
            </a:endParaRPr>
          </a:p>
          <a:p>
            <a:pPr algn="l"/>
            <a:r>
              <a:rPr lang="en-GB" sz="2000" dirty="0">
                <a:solidFill>
                  <a:schemeClr val="tx1">
                    <a:lumMod val="90000"/>
                    <a:lumOff val="10000"/>
                  </a:schemeClr>
                </a:solidFill>
              </a:rPr>
              <a:t>Trainees who have not</a:t>
            </a:r>
          </a:p>
          <a:p>
            <a:pPr algn="l"/>
            <a:r>
              <a:rPr lang="en-GB" sz="2000" dirty="0">
                <a:solidFill>
                  <a:schemeClr val="tx1">
                    <a:lumMod val="90000"/>
                    <a:lumOff val="10000"/>
                  </a:schemeClr>
                </a:solidFill>
              </a:rPr>
              <a:t>passed their AKT /CSA</a:t>
            </a:r>
          </a:p>
          <a:p>
            <a:pPr algn="l"/>
            <a:r>
              <a:rPr lang="en-GB" sz="2000" dirty="0">
                <a:solidFill>
                  <a:schemeClr val="tx1">
                    <a:lumMod val="90000"/>
                    <a:lumOff val="10000"/>
                  </a:schemeClr>
                </a:solidFill>
              </a:rPr>
              <a:t>but have satisfactory WPBA should be issued an </a:t>
            </a:r>
            <a:r>
              <a:rPr lang="en-GB" sz="2000" dirty="0">
                <a:solidFill>
                  <a:srgbClr val="FF0000"/>
                </a:solidFill>
              </a:rPr>
              <a:t>Outcome 10 – acknowledging satisfactory progress whilst recognising the need for additional training time.</a:t>
            </a:r>
            <a:endParaRPr lang="en-GB" sz="2000" dirty="0">
              <a:solidFill>
                <a:schemeClr val="tx1">
                  <a:lumMod val="90000"/>
                  <a:lumOff val="10000"/>
                </a:schemeClr>
              </a:solidFill>
            </a:endParaRPr>
          </a:p>
          <a:p>
            <a:pPr algn="l"/>
            <a:endParaRPr lang="en-GB" sz="2000" dirty="0">
              <a:solidFill>
                <a:schemeClr val="tx1">
                  <a:lumMod val="90000"/>
                  <a:lumOff val="10000"/>
                </a:schemeClr>
              </a:solidFill>
            </a:endParaRPr>
          </a:p>
          <a:p>
            <a:pPr algn="l"/>
            <a:r>
              <a:rPr lang="en-GB" sz="2000" dirty="0">
                <a:solidFill>
                  <a:schemeClr val="tx1">
                    <a:lumMod val="90000"/>
                    <a:lumOff val="10000"/>
                  </a:schemeClr>
                </a:solidFill>
              </a:rPr>
              <a:t>If unsatisfactory WPBA and the omissions are not due to </a:t>
            </a:r>
          </a:p>
          <a:p>
            <a:pPr algn="l"/>
            <a:r>
              <a:rPr lang="en-GB" sz="2000" dirty="0">
                <a:solidFill>
                  <a:schemeClr val="tx1">
                    <a:lumMod val="90000"/>
                    <a:lumOff val="10000"/>
                  </a:schemeClr>
                </a:solidFill>
              </a:rPr>
              <a:t>COVID-19 restrictions, a non standard outcome should still be issued.</a:t>
            </a:r>
            <a:endParaRPr lang="en-US" sz="2000" dirty="0">
              <a:solidFill>
                <a:schemeClr val="tx1">
                  <a:lumMod val="90000"/>
                  <a:lumOff val="10000"/>
                </a:schemeClr>
              </a:solidFill>
            </a:endParaRPr>
          </a:p>
        </p:txBody>
      </p:sp>
    </p:spTree>
    <p:extLst>
      <p:ext uri="{BB962C8B-B14F-4D97-AF65-F5344CB8AC3E}">
        <p14:creationId xmlns:p14="http://schemas.microsoft.com/office/powerpoint/2010/main" val="145293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FF60E13-E93F-844A-B447-954EDAC085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24744"/>
            <a:ext cx="8784975" cy="4968552"/>
          </a:xfrm>
        </p:spPr>
      </p:pic>
    </p:spTree>
    <p:extLst>
      <p:ext uri="{BB962C8B-B14F-4D97-AF65-F5344CB8AC3E}">
        <p14:creationId xmlns:p14="http://schemas.microsoft.com/office/powerpoint/2010/main" val="180463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EA45F0-6C14-4147-9617-6F9E3C6B95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856984" cy="4896544"/>
          </a:xfrm>
        </p:spPr>
      </p:pic>
    </p:spTree>
    <p:extLst>
      <p:ext uri="{BB962C8B-B14F-4D97-AF65-F5344CB8AC3E}">
        <p14:creationId xmlns:p14="http://schemas.microsoft.com/office/powerpoint/2010/main" val="831857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ED633FB-63CA-DF45-9C45-87E98E61A1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964488" cy="4999537"/>
          </a:xfrm>
          <a:prstGeom prst="rect">
            <a:avLst/>
          </a:prstGeom>
        </p:spPr>
      </p:pic>
    </p:spTree>
    <p:extLst>
      <p:ext uri="{BB962C8B-B14F-4D97-AF65-F5344CB8AC3E}">
        <p14:creationId xmlns:p14="http://schemas.microsoft.com/office/powerpoint/2010/main" val="373759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0088817-7674-424C-B4B3-75088B9FA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052736"/>
            <a:ext cx="8640959" cy="4824536"/>
          </a:xfrm>
        </p:spPr>
      </p:pic>
    </p:spTree>
    <p:extLst>
      <p:ext uri="{BB962C8B-B14F-4D97-AF65-F5344CB8AC3E}">
        <p14:creationId xmlns:p14="http://schemas.microsoft.com/office/powerpoint/2010/main" val="354573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A108A6D-A1C5-FB4A-94DA-3A1FB962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20888"/>
            <a:ext cx="8568952" cy="1728192"/>
          </a:xfrm>
          <a:prstGeom prst="rect">
            <a:avLst/>
          </a:prstGeom>
        </p:spPr>
      </p:pic>
    </p:spTree>
    <p:extLst>
      <p:ext uri="{BB962C8B-B14F-4D97-AF65-F5344CB8AC3E}">
        <p14:creationId xmlns:p14="http://schemas.microsoft.com/office/powerpoint/2010/main" val="845283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7A15-F073-2E4E-A7B4-7700B19B30B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2DA3641-278C-A242-BBBF-3821CF30C400}"/>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37D42AD8-E023-1545-AE7C-F3820CCF9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18" y="151190"/>
            <a:ext cx="8300357" cy="6546548"/>
          </a:xfrm>
          <a:prstGeom prst="rect">
            <a:avLst/>
          </a:prstGeom>
        </p:spPr>
      </p:pic>
    </p:spTree>
    <p:extLst>
      <p:ext uri="{BB962C8B-B14F-4D97-AF65-F5344CB8AC3E}">
        <p14:creationId xmlns:p14="http://schemas.microsoft.com/office/powerpoint/2010/main" val="397998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0"/>
            <a:ext cx="8229600" cy="835858"/>
          </a:xfrm>
        </p:spPr>
        <p:txBody>
          <a:bodyPr/>
          <a:lstStyle/>
          <a:p>
            <a:r>
              <a:rPr lang="en-GB" sz="3600" b="1" dirty="0">
                <a:solidFill>
                  <a:srgbClr val="A00054"/>
                </a:solidFill>
              </a:rPr>
              <a:t>Outcomes and consequences</a:t>
            </a:r>
          </a:p>
        </p:txBody>
      </p:sp>
      <p:sp>
        <p:nvSpPr>
          <p:cNvPr id="4" name="TextBox 3"/>
          <p:cNvSpPr txBox="1"/>
          <p:nvPr/>
        </p:nvSpPr>
        <p:spPr>
          <a:xfrm>
            <a:off x="457200" y="1428750"/>
            <a:ext cx="49149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1</a:t>
            </a:r>
          </a:p>
        </p:txBody>
      </p:sp>
      <p:sp>
        <p:nvSpPr>
          <p:cNvPr id="7" name="TextBox 6"/>
          <p:cNvSpPr txBox="1"/>
          <p:nvPr/>
        </p:nvSpPr>
        <p:spPr>
          <a:xfrm>
            <a:off x="457200" y="1954530"/>
            <a:ext cx="49149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2</a:t>
            </a:r>
          </a:p>
        </p:txBody>
      </p:sp>
      <p:sp>
        <p:nvSpPr>
          <p:cNvPr id="8" name="TextBox 7"/>
          <p:cNvSpPr txBox="1"/>
          <p:nvPr/>
        </p:nvSpPr>
        <p:spPr>
          <a:xfrm>
            <a:off x="457200" y="2491740"/>
            <a:ext cx="4800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3</a:t>
            </a:r>
          </a:p>
        </p:txBody>
      </p:sp>
      <p:sp>
        <p:nvSpPr>
          <p:cNvPr id="9" name="TextBox 8"/>
          <p:cNvSpPr txBox="1"/>
          <p:nvPr/>
        </p:nvSpPr>
        <p:spPr>
          <a:xfrm>
            <a:off x="457200" y="3086100"/>
            <a:ext cx="4800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4</a:t>
            </a:r>
          </a:p>
        </p:txBody>
      </p:sp>
      <p:sp>
        <p:nvSpPr>
          <p:cNvPr id="10" name="TextBox 9"/>
          <p:cNvSpPr txBox="1"/>
          <p:nvPr/>
        </p:nvSpPr>
        <p:spPr>
          <a:xfrm>
            <a:off x="465772" y="4026932"/>
            <a:ext cx="46291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5</a:t>
            </a:r>
          </a:p>
        </p:txBody>
      </p:sp>
      <p:sp>
        <p:nvSpPr>
          <p:cNvPr id="11" name="TextBox 10"/>
          <p:cNvSpPr txBox="1"/>
          <p:nvPr/>
        </p:nvSpPr>
        <p:spPr>
          <a:xfrm>
            <a:off x="480060" y="4804351"/>
            <a:ext cx="46863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6</a:t>
            </a:r>
          </a:p>
        </p:txBody>
      </p:sp>
      <p:sp>
        <p:nvSpPr>
          <p:cNvPr id="12" name="TextBox 11"/>
          <p:cNvSpPr txBox="1"/>
          <p:nvPr/>
        </p:nvSpPr>
        <p:spPr>
          <a:xfrm>
            <a:off x="468630" y="5423178"/>
            <a:ext cx="48006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defTabSz="457200"/>
            <a:r>
              <a:rPr lang="en-GB" dirty="0">
                <a:solidFill>
                  <a:prstClr val="white"/>
                </a:solidFill>
                <a:latin typeface="Calibri"/>
              </a:rPr>
              <a:t>8</a:t>
            </a:r>
          </a:p>
        </p:txBody>
      </p:sp>
      <p:sp>
        <p:nvSpPr>
          <p:cNvPr id="13" name="TextBox 12"/>
          <p:cNvSpPr txBox="1"/>
          <p:nvPr/>
        </p:nvSpPr>
        <p:spPr>
          <a:xfrm>
            <a:off x="1143000" y="1428750"/>
            <a:ext cx="7315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GB" dirty="0">
                <a:solidFill>
                  <a:prstClr val="black"/>
                </a:solidFill>
                <a:latin typeface="Calibri"/>
              </a:rPr>
              <a:t>Carry on to next ST year, or within year if LTFT or out of sync</a:t>
            </a:r>
          </a:p>
        </p:txBody>
      </p:sp>
      <p:sp>
        <p:nvSpPr>
          <p:cNvPr id="14" name="TextBox 13"/>
          <p:cNvSpPr txBox="1"/>
          <p:nvPr/>
        </p:nvSpPr>
        <p:spPr>
          <a:xfrm>
            <a:off x="1143000" y="1954530"/>
            <a:ext cx="7315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en-GB" dirty="0">
                <a:solidFill>
                  <a:prstClr val="black"/>
                </a:solidFill>
                <a:latin typeface="Calibri"/>
              </a:rPr>
              <a:t>Likely to have objectives, checked at another ARCP panel or interim review</a:t>
            </a:r>
          </a:p>
        </p:txBody>
      </p:sp>
      <p:sp>
        <p:nvSpPr>
          <p:cNvPr id="15" name="TextBox 14"/>
          <p:cNvSpPr txBox="1"/>
          <p:nvPr/>
        </p:nvSpPr>
        <p:spPr>
          <a:xfrm>
            <a:off x="1143000" y="2491740"/>
            <a:ext cx="7315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200"/>
            <a:r>
              <a:rPr lang="en-GB" dirty="0">
                <a:solidFill>
                  <a:prstClr val="black"/>
                </a:solidFill>
                <a:latin typeface="Calibri"/>
              </a:rPr>
              <a:t>Extension awarded with objectives, and review before or at the end of it</a:t>
            </a:r>
          </a:p>
        </p:txBody>
      </p:sp>
      <p:sp>
        <p:nvSpPr>
          <p:cNvPr id="16" name="TextBox 15"/>
          <p:cNvSpPr txBox="1"/>
          <p:nvPr/>
        </p:nvSpPr>
        <p:spPr>
          <a:xfrm>
            <a:off x="1143000" y="3086100"/>
            <a:ext cx="7315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200"/>
            <a:r>
              <a:rPr lang="en-GB" dirty="0">
                <a:solidFill>
                  <a:prstClr val="black"/>
                </a:solidFill>
                <a:latin typeface="Calibri"/>
              </a:rPr>
              <a:t>Removal of NTN. Appeals process available, careers advice, potential for some to use CEGPR to get licence to practise as a GP</a:t>
            </a:r>
          </a:p>
        </p:txBody>
      </p:sp>
      <p:sp>
        <p:nvSpPr>
          <p:cNvPr id="17" name="TextBox 16"/>
          <p:cNvSpPr txBox="1"/>
          <p:nvPr/>
        </p:nvSpPr>
        <p:spPr>
          <a:xfrm>
            <a:off x="1143000" y="4026932"/>
            <a:ext cx="7315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en-GB" dirty="0">
                <a:solidFill>
                  <a:prstClr val="black"/>
                </a:solidFill>
                <a:latin typeface="Calibri"/>
              </a:rPr>
              <a:t>Incomplete evidence. Panel agrees what evidence is required and the timescale and the evidence is reviewed and awards new outcome.</a:t>
            </a:r>
          </a:p>
        </p:txBody>
      </p:sp>
      <p:sp>
        <p:nvSpPr>
          <p:cNvPr id="18" name="TextBox 17"/>
          <p:cNvSpPr txBox="1"/>
          <p:nvPr/>
        </p:nvSpPr>
        <p:spPr>
          <a:xfrm>
            <a:off x="1143000" y="4804351"/>
            <a:ext cx="7315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GB" dirty="0">
                <a:solidFill>
                  <a:prstClr val="black"/>
                </a:solidFill>
                <a:latin typeface="Calibri"/>
              </a:rPr>
              <a:t>Trainee applies for CCT via RCGP and GMC</a:t>
            </a:r>
          </a:p>
        </p:txBody>
      </p:sp>
      <p:sp>
        <p:nvSpPr>
          <p:cNvPr id="19" name="TextBox 18"/>
          <p:cNvSpPr txBox="1"/>
          <p:nvPr/>
        </p:nvSpPr>
        <p:spPr>
          <a:xfrm>
            <a:off x="1143000" y="5423178"/>
            <a:ext cx="7315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en-GB" dirty="0">
                <a:solidFill>
                  <a:prstClr val="black"/>
                </a:solidFill>
                <a:latin typeface="Calibri"/>
              </a:rPr>
              <a:t>Out of programme. No review, but need to make sure all training in the year reviewed at the next ARCP panel and note of this made.</a:t>
            </a:r>
          </a:p>
        </p:txBody>
      </p:sp>
    </p:spTree>
    <p:extLst>
      <p:ext uri="{BB962C8B-B14F-4D97-AF65-F5344CB8AC3E}">
        <p14:creationId xmlns:p14="http://schemas.microsoft.com/office/powerpoint/2010/main" val="224628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2D9D-B0ED-BF4C-B911-A554F049196C}"/>
              </a:ext>
            </a:extLst>
          </p:cNvPr>
          <p:cNvSpPr>
            <a:spLocks noGrp="1"/>
          </p:cNvSpPr>
          <p:nvPr>
            <p:ph type="ctrTitle"/>
          </p:nvPr>
        </p:nvSpPr>
        <p:spPr>
          <a:xfrm>
            <a:off x="4479636" y="1602076"/>
            <a:ext cx="4047836" cy="2834119"/>
          </a:xfrm>
        </p:spPr>
        <p:txBody>
          <a:bodyPr/>
          <a:lstStyle/>
          <a:p>
            <a:r>
              <a:rPr lang="en-GB" dirty="0"/>
              <a:t>ARCP update</a:t>
            </a:r>
            <a:br>
              <a:rPr lang="en-GB" dirty="0"/>
            </a:br>
            <a:r>
              <a:rPr lang="en-GB" dirty="0"/>
              <a:t>Gold Guide v. 8</a:t>
            </a:r>
            <a:br>
              <a:rPr lang="en-GB" dirty="0"/>
            </a:br>
            <a:r>
              <a:rPr lang="en-GB" dirty="0"/>
              <a:t>Released 31/3/2020</a:t>
            </a:r>
            <a:endParaRPr lang="en-US" dirty="0"/>
          </a:p>
        </p:txBody>
      </p:sp>
      <p:pic>
        <p:nvPicPr>
          <p:cNvPr id="6" name="Picture 6">
            <a:extLst>
              <a:ext uri="{FF2B5EF4-FFF2-40B4-BE49-F238E27FC236}">
                <a16:creationId xmlns:a16="http://schemas.microsoft.com/office/drawing/2014/main" id="{AC6C2F85-2397-BE4E-9CB2-BAFC1BE7F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18" y="196273"/>
            <a:ext cx="3886200" cy="5645726"/>
          </a:xfrm>
          <a:prstGeom prst="rect">
            <a:avLst/>
          </a:prstGeom>
        </p:spPr>
      </p:pic>
    </p:spTree>
    <p:extLst>
      <p:ext uri="{BB962C8B-B14F-4D97-AF65-F5344CB8AC3E}">
        <p14:creationId xmlns:p14="http://schemas.microsoft.com/office/powerpoint/2010/main" val="256671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404664"/>
            <a:ext cx="8229600" cy="1600200"/>
          </a:xfrm>
        </p:spPr>
        <p:txBody>
          <a:bodyPr/>
          <a:lstStyle/>
          <a:p>
            <a:r>
              <a:rPr lang="en-US" sz="3600" b="1" dirty="0">
                <a:solidFill>
                  <a:srgbClr val="A00054"/>
                </a:solidFill>
              </a:rPr>
              <a:t>Maternity Leave</a:t>
            </a:r>
          </a:p>
        </p:txBody>
      </p:sp>
      <p:sp>
        <p:nvSpPr>
          <p:cNvPr id="3" name="Content Placeholder 2"/>
          <p:cNvSpPr>
            <a:spLocks noGrp="1"/>
          </p:cNvSpPr>
          <p:nvPr>
            <p:ph idx="1"/>
          </p:nvPr>
        </p:nvSpPr>
        <p:spPr>
          <a:xfrm>
            <a:off x="142008" y="1435597"/>
            <a:ext cx="9051636" cy="3171040"/>
          </a:xfrm>
        </p:spPr>
        <p:txBody>
          <a:bodyPr/>
          <a:lstStyle/>
          <a:p>
            <a:pPr marL="0" indent="0">
              <a:buNone/>
            </a:pPr>
            <a:r>
              <a:rPr lang="en-US" sz="2000" dirty="0"/>
              <a:t>Mat Leave</a:t>
            </a:r>
            <a:r>
              <a:rPr lang="en-GB" sz="2000" dirty="0"/>
              <a:t> mid training - </a:t>
            </a:r>
            <a:r>
              <a:rPr lang="en-US" sz="2000" dirty="0"/>
              <a:t>ARCP </a:t>
            </a:r>
            <a:r>
              <a:rPr lang="en-US" sz="2000" i="1" dirty="0"/>
              <a:t>if possible </a:t>
            </a:r>
            <a:r>
              <a:rPr lang="en-US" sz="2000" dirty="0"/>
              <a:t>immediately before starting Mat leave, otherwise will need as soon as return.</a:t>
            </a:r>
          </a:p>
          <a:p>
            <a:pPr marL="0" indent="0">
              <a:buNone/>
            </a:pPr>
            <a:r>
              <a:rPr lang="en-GB" sz="2000" dirty="0"/>
              <a:t>If at the end of training and due to CCT we can do their final ARCP and give outcome 6 – maternity pay unaffected.</a:t>
            </a:r>
          </a:p>
          <a:p>
            <a:pPr marL="0" indent="0">
              <a:buNone/>
            </a:pPr>
            <a:r>
              <a:rPr lang="en-GB" sz="2000" dirty="0"/>
              <a:t>Trainees keep employment record but finish training.</a:t>
            </a:r>
          </a:p>
          <a:p>
            <a:pPr marL="0" indent="0">
              <a:buNone/>
            </a:pPr>
            <a:r>
              <a:rPr lang="en-GB" sz="2000" dirty="0"/>
              <a:t>Not intended to shorten training time.</a:t>
            </a:r>
          </a:p>
          <a:p>
            <a:pPr marL="0" indent="0">
              <a:buNone/>
            </a:pPr>
            <a:r>
              <a:rPr lang="en-GB" sz="2000" dirty="0"/>
              <a:t>If trainee is off sick or takes maternity leave earlier than planned following an O6 then an individual assessment of their training time will be undertaken and the O6 may be reversed.</a:t>
            </a:r>
          </a:p>
        </p:txBody>
      </p:sp>
      <p:sp>
        <p:nvSpPr>
          <p:cNvPr id="4" name="TextBox 3">
            <a:extLst>
              <a:ext uri="{FF2B5EF4-FFF2-40B4-BE49-F238E27FC236}">
                <a16:creationId xmlns:a16="http://schemas.microsoft.com/office/drawing/2014/main" id="{E21FD481-F759-7C40-89DE-CAB714658619}"/>
              </a:ext>
            </a:extLst>
          </p:cNvPr>
          <p:cNvSpPr txBox="1"/>
          <p:nvPr/>
        </p:nvSpPr>
        <p:spPr>
          <a:xfrm>
            <a:off x="722745" y="4853137"/>
            <a:ext cx="7890163" cy="477054"/>
          </a:xfrm>
          <a:prstGeom prst="rect">
            <a:avLst/>
          </a:prstGeom>
          <a:noFill/>
        </p:spPr>
        <p:txBody>
          <a:bodyPr wrap="square" rtlCol="0">
            <a:spAutoFit/>
          </a:bodyPr>
          <a:lstStyle/>
          <a:p>
            <a:pPr algn="l"/>
            <a:r>
              <a:rPr lang="en-GB" sz="2500" b="1" dirty="0">
                <a:solidFill>
                  <a:srgbClr val="FF0000"/>
                </a:solidFill>
              </a:rPr>
              <a:t>CCT must be within 8 weeks of the ARCP date.</a:t>
            </a:r>
            <a:endParaRPr lang="en-US" sz="2500" b="1" dirty="0">
              <a:solidFill>
                <a:srgbClr val="FF0000"/>
              </a:solidFill>
            </a:endParaRPr>
          </a:p>
        </p:txBody>
      </p:sp>
    </p:spTree>
    <p:extLst>
      <p:ext uri="{BB962C8B-B14F-4D97-AF65-F5344CB8AC3E}">
        <p14:creationId xmlns:p14="http://schemas.microsoft.com/office/powerpoint/2010/main" val="3892696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235773"/>
            <a:ext cx="3193473" cy="1200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r>
              <a:rPr lang="en-GB" altLang="en-US" sz="2700" b="1" dirty="0">
                <a:solidFill>
                  <a:srgbClr val="A00054"/>
                </a:solidFill>
              </a:rPr>
              <a:t> ATCF trainees</a:t>
            </a:r>
          </a:p>
        </p:txBody>
      </p:sp>
      <p:sp>
        <p:nvSpPr>
          <p:cNvPr id="44036" name="Content Placeholder 3"/>
          <p:cNvSpPr>
            <a:spLocks noGrp="1"/>
          </p:cNvSpPr>
          <p:nvPr>
            <p:ph sz="half" idx="2"/>
          </p:nvPr>
        </p:nvSpPr>
        <p:spPr bwMode="auto">
          <a:xfrm>
            <a:off x="92365" y="935181"/>
            <a:ext cx="9051635" cy="374072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pPr marL="0" indent="0">
              <a:buNone/>
            </a:pPr>
            <a:r>
              <a:rPr lang="en-GB" altLang="en-US" sz="2000" b="1" dirty="0">
                <a:ea typeface="ＭＳ Ｐゴシック" charset="-128"/>
              </a:rPr>
              <a:t>First ARCP at 6 months </a:t>
            </a:r>
          </a:p>
          <a:p>
            <a:pPr marL="0" indent="0">
              <a:buNone/>
            </a:pPr>
            <a:endParaRPr lang="en-GB" altLang="en-US" sz="2000" b="1" dirty="0">
              <a:ea typeface="ＭＳ Ｐゴシック" charset="-128"/>
            </a:endParaRPr>
          </a:p>
          <a:p>
            <a:pPr marL="0" indent="0">
              <a:buNone/>
            </a:pPr>
            <a:r>
              <a:rPr lang="en-GB" altLang="en-US" sz="2000" b="1" dirty="0">
                <a:ea typeface="ＭＳ Ｐゴシック" charset="-128"/>
              </a:rPr>
              <a:t>ARCP form from previous trading post needs to be on the portfolio and state satisfactory progress </a:t>
            </a:r>
          </a:p>
          <a:p>
            <a:pPr marL="0" indent="0">
              <a:buNone/>
            </a:pPr>
            <a:r>
              <a:rPr lang="en-GB" altLang="en-US" sz="2000" b="1" dirty="0">
                <a:ea typeface="ＭＳ Ｐゴシック" charset="-128"/>
              </a:rPr>
              <a:t>( or if unsatisfactory the reason should be for exam failure only )</a:t>
            </a:r>
          </a:p>
          <a:p>
            <a:pPr marL="0" indent="0">
              <a:buNone/>
            </a:pPr>
            <a:endParaRPr lang="en-GB" altLang="en-US" sz="2000" b="1" dirty="0">
              <a:ea typeface="ＭＳ Ｐゴシック" charset="-128"/>
            </a:endParaRPr>
          </a:p>
          <a:p>
            <a:pPr marL="0" indent="0">
              <a:buNone/>
            </a:pPr>
            <a:r>
              <a:rPr lang="en-GB" altLang="en-US" sz="2000" b="1" dirty="0">
                <a:ea typeface="ＭＳ Ｐゴシック" charset="-128"/>
              </a:rPr>
              <a:t>WPBA should be satisfactory to enable transition to ST2 at 6 months.</a:t>
            </a:r>
          </a:p>
          <a:p>
            <a:pPr marL="0" indent="0">
              <a:buNone/>
            </a:pPr>
            <a:endParaRPr lang="en-GB" altLang="en-US" sz="2000" b="1" dirty="0">
              <a:ea typeface="ＭＳ Ｐゴシック" charset="-128"/>
            </a:endParaRPr>
          </a:p>
          <a:p>
            <a:pPr marL="0" indent="0">
              <a:buNone/>
            </a:pPr>
            <a:r>
              <a:rPr lang="en-GB" altLang="en-US" sz="2000" b="1" dirty="0">
                <a:ea typeface="ＭＳ Ｐゴシック" charset="-128"/>
              </a:rPr>
              <a:t>If WPBA is unsatisfactory then an extension can be given at ST1 to complete 12 months before transition.</a:t>
            </a:r>
          </a:p>
        </p:txBody>
      </p:sp>
      <p:sp>
        <p:nvSpPr>
          <p:cNvPr id="2" name="TextBox 1">
            <a:extLst>
              <a:ext uri="{FF2B5EF4-FFF2-40B4-BE49-F238E27FC236}">
                <a16:creationId xmlns:a16="http://schemas.microsoft.com/office/drawing/2014/main" id="{7A4C1C9F-9D14-C042-840B-3F3D7E3C7C84}"/>
              </a:ext>
            </a:extLst>
          </p:cNvPr>
          <p:cNvSpPr txBox="1"/>
          <p:nvPr/>
        </p:nvSpPr>
        <p:spPr>
          <a:xfrm>
            <a:off x="51955" y="4832787"/>
            <a:ext cx="9132453" cy="769441"/>
          </a:xfrm>
          <a:prstGeom prst="rect">
            <a:avLst/>
          </a:prstGeom>
          <a:noFill/>
        </p:spPr>
        <p:txBody>
          <a:bodyPr wrap="square" rtlCol="0">
            <a:spAutoFit/>
          </a:bodyPr>
          <a:lstStyle/>
          <a:p>
            <a:pPr algn="l"/>
            <a:r>
              <a:rPr lang="en-GB" sz="2200" b="1" dirty="0">
                <a:solidFill>
                  <a:srgbClr val="FF0000"/>
                </a:solidFill>
              </a:rPr>
              <a:t>Awaiting guidance on what the minimum evidence for satisfactory WPBA in light of COVID-19 restrictions to training opportunities</a:t>
            </a:r>
            <a:endParaRPr lang="en-US" sz="2200" b="1" dirty="0">
              <a:solidFill>
                <a:srgbClr val="FF0000"/>
              </a:solidFill>
            </a:endParaRPr>
          </a:p>
        </p:txBody>
      </p:sp>
    </p:spTree>
    <p:extLst>
      <p:ext uri="{BB962C8B-B14F-4D97-AF65-F5344CB8AC3E}">
        <p14:creationId xmlns:p14="http://schemas.microsoft.com/office/powerpoint/2010/main" val="1898479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600363"/>
            <a:ext cx="5253943" cy="7799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r>
              <a:rPr lang="en-GB" altLang="en-US" sz="2700" b="1" dirty="0">
                <a:solidFill>
                  <a:srgbClr val="A00054"/>
                </a:solidFill>
              </a:rPr>
              <a:t>Out of sync trainees</a:t>
            </a:r>
          </a:p>
        </p:txBody>
      </p:sp>
      <p:sp>
        <p:nvSpPr>
          <p:cNvPr id="44036" name="Content Placeholder 3"/>
          <p:cNvSpPr>
            <a:spLocks noGrp="1"/>
          </p:cNvSpPr>
          <p:nvPr>
            <p:ph sz="half" idx="2"/>
          </p:nvPr>
        </p:nvSpPr>
        <p:spPr bwMode="auto">
          <a:xfrm>
            <a:off x="456019" y="1736393"/>
            <a:ext cx="8439780" cy="16926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pPr marL="0" indent="0">
              <a:buNone/>
            </a:pPr>
            <a:r>
              <a:rPr lang="en-GB" altLang="en-US" sz="2000" b="1" dirty="0">
                <a:ea typeface="ＭＳ Ｐゴシック" charset="-128"/>
              </a:rPr>
              <a:t>Annual ARCPs will frequently be mid year reviews and trainees will transition prior to next ARCP</a:t>
            </a:r>
          </a:p>
          <a:p>
            <a:pPr marL="0" indent="0">
              <a:buNone/>
            </a:pPr>
            <a:endParaRPr lang="en-GB" altLang="en-US" sz="2000" b="1" dirty="0">
              <a:ea typeface="ＭＳ Ｐゴシック" charset="-128"/>
            </a:endParaRPr>
          </a:p>
          <a:p>
            <a:pPr marL="0" indent="0">
              <a:buNone/>
            </a:pPr>
            <a:r>
              <a:rPr lang="en-GB" altLang="en-US" sz="2000" b="1" dirty="0">
                <a:ea typeface="ＭＳ Ｐゴシック" charset="-128"/>
              </a:rPr>
              <a:t>Pro rata review of evidence.</a:t>
            </a:r>
          </a:p>
          <a:p>
            <a:pPr marL="0" indent="0">
              <a:buNone/>
            </a:pPr>
            <a:endParaRPr lang="en-GB" altLang="en-US" sz="2000" b="1" dirty="0">
              <a:ea typeface="ＭＳ Ｐゴシック" charset="-128"/>
            </a:endParaRPr>
          </a:p>
          <a:p>
            <a:pPr marL="0" indent="0">
              <a:buNone/>
            </a:pPr>
            <a:endParaRPr lang="en-GB" altLang="en-US" sz="2000" b="1" dirty="0">
              <a:ea typeface="ＭＳ Ｐゴシック" charset="-128"/>
            </a:endParaRPr>
          </a:p>
          <a:p>
            <a:pPr marL="0" indent="0">
              <a:buNone/>
            </a:pPr>
            <a:endParaRPr lang="en-GB" altLang="en-US" sz="2000" b="1" dirty="0">
              <a:ea typeface="ＭＳ Ｐゴシック" charset="-128"/>
            </a:endParaRPr>
          </a:p>
          <a:p>
            <a:pPr marL="0" indent="0">
              <a:buNone/>
            </a:pPr>
            <a:endParaRPr lang="en-GB" altLang="en-US" sz="2000" b="1" dirty="0">
              <a:ea typeface="ＭＳ Ｐゴシック" charset="-128"/>
            </a:endParaRPr>
          </a:p>
          <a:p>
            <a:pPr marL="0" indent="0">
              <a:buNone/>
            </a:pPr>
            <a:endParaRPr lang="en-GB" altLang="en-US" sz="2000" b="1" dirty="0">
              <a:ea typeface="ＭＳ Ｐゴシック" charset="-128"/>
            </a:endParaRPr>
          </a:p>
        </p:txBody>
      </p:sp>
      <p:sp>
        <p:nvSpPr>
          <p:cNvPr id="2" name="TextBox 1">
            <a:extLst>
              <a:ext uri="{FF2B5EF4-FFF2-40B4-BE49-F238E27FC236}">
                <a16:creationId xmlns:a16="http://schemas.microsoft.com/office/drawing/2014/main" id="{26F3468A-868F-CD49-825A-C13FE17E6CE3}"/>
              </a:ext>
            </a:extLst>
          </p:cNvPr>
          <p:cNvSpPr txBox="1"/>
          <p:nvPr/>
        </p:nvSpPr>
        <p:spPr>
          <a:xfrm>
            <a:off x="456018" y="3537187"/>
            <a:ext cx="8560981" cy="1938992"/>
          </a:xfrm>
          <a:prstGeom prst="rect">
            <a:avLst/>
          </a:prstGeom>
          <a:noFill/>
        </p:spPr>
        <p:txBody>
          <a:bodyPr wrap="square" rtlCol="0">
            <a:spAutoFit/>
          </a:bodyPr>
          <a:lstStyle/>
          <a:p>
            <a:pPr algn="l"/>
            <a:r>
              <a:rPr lang="en-GB" sz="2000" b="1" dirty="0">
                <a:solidFill>
                  <a:srgbClr val="FF0000"/>
                </a:solidFill>
              </a:rPr>
              <a:t>Check dates on portfolio.   </a:t>
            </a:r>
          </a:p>
          <a:p>
            <a:pPr algn="l"/>
            <a:endParaRPr lang="en-GB" sz="2000" b="1" dirty="0">
              <a:solidFill>
                <a:srgbClr val="FF0000"/>
              </a:solidFill>
            </a:endParaRPr>
          </a:p>
          <a:p>
            <a:pPr algn="l"/>
            <a:r>
              <a:rPr lang="en-GB" sz="2000" b="1" dirty="0">
                <a:solidFill>
                  <a:srgbClr val="FF0000"/>
                </a:solidFill>
              </a:rPr>
              <a:t>Complicated if changes to pattern of working mid year.</a:t>
            </a:r>
          </a:p>
          <a:p>
            <a:pPr algn="l"/>
            <a:endParaRPr lang="en-GB" sz="2000" b="1" dirty="0">
              <a:solidFill>
                <a:srgbClr val="FF0000"/>
              </a:solidFill>
            </a:endParaRPr>
          </a:p>
          <a:p>
            <a:pPr algn="l"/>
            <a:r>
              <a:rPr lang="en-GB" sz="2000" b="1" dirty="0">
                <a:solidFill>
                  <a:srgbClr val="FF0000"/>
                </a:solidFill>
              </a:rPr>
              <a:t>Time out of training in any ST year greater than 2 weeks needs to be added to training time and CCT recalculating.</a:t>
            </a:r>
            <a:endParaRPr lang="en-US" sz="2000" b="1" dirty="0">
              <a:solidFill>
                <a:srgbClr val="FF0000"/>
              </a:solidFill>
            </a:endParaRPr>
          </a:p>
        </p:txBody>
      </p:sp>
    </p:spTree>
    <p:extLst>
      <p:ext uri="{BB962C8B-B14F-4D97-AF65-F5344CB8AC3E}">
        <p14:creationId xmlns:p14="http://schemas.microsoft.com/office/powerpoint/2010/main" val="29916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87EA-54AF-D848-8D3C-53E7BE6D717F}"/>
              </a:ext>
            </a:extLst>
          </p:cNvPr>
          <p:cNvSpPr>
            <a:spLocks noGrp="1"/>
          </p:cNvSpPr>
          <p:nvPr>
            <p:ph type="title"/>
          </p:nvPr>
        </p:nvSpPr>
        <p:spPr>
          <a:xfrm>
            <a:off x="457201" y="188641"/>
            <a:ext cx="2302164" cy="648072"/>
          </a:xfrm>
        </p:spPr>
        <p:txBody>
          <a:bodyPr/>
          <a:lstStyle/>
          <a:p>
            <a:r>
              <a:rPr lang="en-GB" sz="2900" b="1" dirty="0">
                <a:solidFill>
                  <a:schemeClr val="accent2">
                    <a:lumMod val="75000"/>
                  </a:schemeClr>
                </a:solidFill>
              </a:rPr>
              <a:t>TGPT</a:t>
            </a:r>
            <a:endParaRPr lang="en-US" sz="2900" b="1" dirty="0">
              <a:solidFill>
                <a:schemeClr val="accent2">
                  <a:lumMod val="75000"/>
                </a:schemeClr>
              </a:solidFill>
            </a:endParaRPr>
          </a:p>
        </p:txBody>
      </p:sp>
      <p:sp>
        <p:nvSpPr>
          <p:cNvPr id="6" name="Content Placeholder 5">
            <a:extLst>
              <a:ext uri="{FF2B5EF4-FFF2-40B4-BE49-F238E27FC236}">
                <a16:creationId xmlns:a16="http://schemas.microsoft.com/office/drawing/2014/main" id="{828AD193-D5E0-1446-8E7E-6EF414C5AC4C}"/>
              </a:ext>
            </a:extLst>
          </p:cNvPr>
          <p:cNvSpPr>
            <a:spLocks noGrp="1"/>
          </p:cNvSpPr>
          <p:nvPr>
            <p:ph sz="quarter" idx="13"/>
          </p:nvPr>
        </p:nvSpPr>
        <p:spPr>
          <a:xfrm>
            <a:off x="205780" y="708348"/>
            <a:ext cx="8878455" cy="4248726"/>
          </a:xfrm>
        </p:spPr>
        <p:txBody>
          <a:bodyPr/>
          <a:lstStyle/>
          <a:p>
            <a:pPr marL="0" indent="0">
              <a:buNone/>
            </a:pPr>
            <a:r>
              <a:rPr lang="en-US" sz="1600" dirty="0">
                <a:solidFill>
                  <a:srgbClr val="515A63"/>
                </a:solidFill>
                <a:latin typeface="ArialMT"/>
              </a:rPr>
              <a:t>The currency of all MRCGP </a:t>
            </a:r>
            <a:r>
              <a:rPr lang="en-GB" sz="1600" dirty="0">
                <a:solidFill>
                  <a:srgbClr val="515A63"/>
                </a:solidFill>
                <a:latin typeface="ArialMT"/>
              </a:rPr>
              <a:t>exam </a:t>
            </a:r>
            <a:r>
              <a:rPr lang="en-US" sz="1600" dirty="0">
                <a:solidFill>
                  <a:srgbClr val="515A63"/>
                </a:solidFill>
                <a:latin typeface="ArialMT"/>
              </a:rPr>
              <a:t>passes is </a:t>
            </a:r>
            <a:r>
              <a:rPr lang="en-GB" sz="1600" dirty="0">
                <a:solidFill>
                  <a:srgbClr val="515A63"/>
                </a:solidFill>
                <a:latin typeface="ArialMT"/>
              </a:rPr>
              <a:t>7</a:t>
            </a:r>
            <a:r>
              <a:rPr lang="en-US" sz="1600" dirty="0">
                <a:solidFill>
                  <a:srgbClr val="515A63"/>
                </a:solidFill>
                <a:latin typeface="ArialMT"/>
              </a:rPr>
              <a:t> years</a:t>
            </a:r>
            <a:r>
              <a:rPr lang="en-GB" sz="1600" dirty="0">
                <a:solidFill>
                  <a:srgbClr val="515A63"/>
                </a:solidFill>
                <a:latin typeface="ArialMT"/>
              </a:rPr>
              <a:t>.</a:t>
            </a:r>
          </a:p>
          <a:p>
            <a:pPr marL="0" indent="0">
              <a:buNone/>
            </a:pPr>
            <a:endParaRPr lang="en-GB" sz="1600" dirty="0">
              <a:solidFill>
                <a:srgbClr val="515A63"/>
              </a:solidFill>
              <a:latin typeface="ArialMT"/>
            </a:endParaRPr>
          </a:p>
          <a:p>
            <a:pPr marL="0" indent="0">
              <a:buNone/>
            </a:pPr>
            <a:r>
              <a:rPr lang="en-GB" sz="1600" dirty="0">
                <a:solidFill>
                  <a:srgbClr val="515A63"/>
                </a:solidFill>
                <a:latin typeface="ArialMT"/>
              </a:rPr>
              <a:t>If the</a:t>
            </a:r>
            <a:r>
              <a:rPr lang="en-US" sz="1600" dirty="0">
                <a:solidFill>
                  <a:srgbClr val="515A63"/>
                </a:solidFill>
                <a:latin typeface="ArialMT"/>
              </a:rPr>
              <a:t> AKT or CSA pass obtained during GP Specialty training has become invalid whilst they are undertaking TGPT, </a:t>
            </a:r>
            <a:r>
              <a:rPr lang="en-GB" sz="1600" dirty="0">
                <a:solidFill>
                  <a:srgbClr val="515A63"/>
                </a:solidFill>
                <a:latin typeface="ArialMT"/>
              </a:rPr>
              <a:t>the trainee is required</a:t>
            </a:r>
            <a:r>
              <a:rPr lang="en-US" sz="1600" dirty="0">
                <a:solidFill>
                  <a:srgbClr val="515A63"/>
                </a:solidFill>
                <a:latin typeface="ArialMT"/>
              </a:rPr>
              <a:t> to re-sit this examination. </a:t>
            </a:r>
            <a:endParaRPr lang="en-GB" sz="1600" dirty="0">
              <a:solidFill>
                <a:srgbClr val="515A63"/>
              </a:solidFill>
              <a:latin typeface="ArialMT"/>
            </a:endParaRPr>
          </a:p>
          <a:p>
            <a:pPr marL="0" indent="0">
              <a:buNone/>
            </a:pPr>
            <a:endParaRPr lang="en-GB" sz="1600" dirty="0">
              <a:solidFill>
                <a:srgbClr val="515A63"/>
              </a:solidFill>
              <a:latin typeface="ArialMT"/>
            </a:endParaRPr>
          </a:p>
          <a:p>
            <a:pPr marL="0" indent="0">
              <a:buNone/>
            </a:pPr>
            <a:r>
              <a:rPr lang="en-US" sz="1600" dirty="0">
                <a:solidFill>
                  <a:srgbClr val="515A63"/>
                </a:solidFill>
                <a:latin typeface="ArialMT"/>
              </a:rPr>
              <a:t>All doctors must have valid exam passes in both CSA and AKT, as well as satisfactory</a:t>
            </a:r>
            <a:r>
              <a:rPr lang="en-GB" sz="1600" dirty="0">
                <a:solidFill>
                  <a:srgbClr val="515A63"/>
                </a:solidFill>
                <a:latin typeface="ArialMT"/>
              </a:rPr>
              <a:t> WPBA</a:t>
            </a:r>
            <a:r>
              <a:rPr lang="en-US" sz="1600" dirty="0">
                <a:solidFill>
                  <a:srgbClr val="515A63"/>
                </a:solidFill>
                <a:latin typeface="ArialMT"/>
              </a:rPr>
              <a:t>, at the time they are awarded a Certificate of Completion of Training (CCT).</a:t>
            </a:r>
            <a:endParaRPr lang="en-GB" sz="1600" dirty="0">
              <a:solidFill>
                <a:srgbClr val="515A63"/>
              </a:solidFill>
              <a:latin typeface="ArialMT"/>
            </a:endParaRPr>
          </a:p>
          <a:p>
            <a:pPr marL="0" indent="0">
              <a:buNone/>
            </a:pPr>
            <a:endParaRPr lang="en-GB" sz="1600" dirty="0">
              <a:solidFill>
                <a:srgbClr val="515A63"/>
              </a:solidFill>
              <a:latin typeface="ArialMT"/>
            </a:endParaRPr>
          </a:p>
          <a:p>
            <a:pPr marL="0" indent="0">
              <a:buNone/>
            </a:pPr>
            <a:r>
              <a:rPr lang="en-US" sz="1600" dirty="0">
                <a:solidFill>
                  <a:srgbClr val="515A63"/>
                </a:solidFill>
                <a:latin typeface="ArialMT"/>
              </a:rPr>
              <a:t>Trainees should be assessed by their educational supervisor or training programme director for their readiness to sit examinations whose currency has elapsed, typically at the first interim</a:t>
            </a:r>
            <a:r>
              <a:rPr lang="en-GB" sz="1600" dirty="0">
                <a:solidFill>
                  <a:srgbClr val="515A63"/>
                </a:solidFill>
                <a:latin typeface="ArialMT"/>
              </a:rPr>
              <a:t> </a:t>
            </a:r>
            <a:r>
              <a:rPr lang="en-US" sz="1600" dirty="0">
                <a:solidFill>
                  <a:srgbClr val="515A63"/>
                </a:solidFill>
                <a:latin typeface="ArialMT"/>
              </a:rPr>
              <a:t>ESR</a:t>
            </a:r>
            <a:r>
              <a:rPr lang="en-GB" sz="1600" dirty="0">
                <a:solidFill>
                  <a:srgbClr val="515A63"/>
                </a:solidFill>
                <a:latin typeface="ArialMT"/>
              </a:rPr>
              <a:t> and should be </a:t>
            </a:r>
            <a:r>
              <a:rPr lang="en-US" sz="1600" dirty="0">
                <a:solidFill>
                  <a:srgbClr val="515A63"/>
                </a:solidFill>
                <a:latin typeface="ArialMT"/>
              </a:rPr>
              <a:t>no earlier than 6 months (</a:t>
            </a:r>
            <a:r>
              <a:rPr lang="en-GB" sz="1600" dirty="0">
                <a:solidFill>
                  <a:srgbClr val="515A63"/>
                </a:solidFill>
                <a:latin typeface="ArialMT"/>
              </a:rPr>
              <a:t>WTE</a:t>
            </a:r>
            <a:r>
              <a:rPr lang="en-US" sz="1600" dirty="0">
                <a:solidFill>
                  <a:srgbClr val="515A63"/>
                </a:solidFill>
                <a:latin typeface="ArialMT"/>
              </a:rPr>
              <a:t>) into the TGPT scheme. </a:t>
            </a:r>
            <a:endParaRPr lang="en-GB" sz="1600" dirty="0">
              <a:solidFill>
                <a:srgbClr val="515A63"/>
              </a:solidFill>
              <a:latin typeface="ArialMT"/>
            </a:endParaRPr>
          </a:p>
          <a:p>
            <a:pPr marL="0" indent="0">
              <a:buNone/>
            </a:pPr>
            <a:endParaRPr lang="en-GB" sz="1600" dirty="0">
              <a:solidFill>
                <a:srgbClr val="515A63"/>
              </a:solidFill>
              <a:latin typeface="ArialMT"/>
            </a:endParaRPr>
          </a:p>
          <a:p>
            <a:pPr marL="0" indent="0">
              <a:buNone/>
            </a:pPr>
            <a:r>
              <a:rPr lang="en-US" sz="1600" dirty="0">
                <a:solidFill>
                  <a:srgbClr val="515A63"/>
                </a:solidFill>
                <a:latin typeface="ArialMT"/>
              </a:rPr>
              <a:t>This decision on readiness to sit should be confirmed in the Interim Review documentation and should be reviewed through the ARCP process (see the section above on eligibility to sit examinations that were not passed during GP Specialty Training).</a:t>
            </a:r>
            <a:endParaRPr lang="en-US" sz="1600" dirty="0"/>
          </a:p>
          <a:p>
            <a:pPr marL="0" indent="0">
              <a:buNone/>
            </a:pPr>
            <a:endParaRPr lang="en-US" sz="1600" dirty="0"/>
          </a:p>
        </p:txBody>
      </p:sp>
      <p:sp>
        <p:nvSpPr>
          <p:cNvPr id="3" name="TextBox 2">
            <a:extLst>
              <a:ext uri="{FF2B5EF4-FFF2-40B4-BE49-F238E27FC236}">
                <a16:creationId xmlns:a16="http://schemas.microsoft.com/office/drawing/2014/main" id="{9619289F-9A30-4148-8065-9224160724A4}"/>
              </a:ext>
            </a:extLst>
          </p:cNvPr>
          <p:cNvSpPr txBox="1"/>
          <p:nvPr/>
        </p:nvSpPr>
        <p:spPr>
          <a:xfrm>
            <a:off x="132772" y="4949323"/>
            <a:ext cx="8878455" cy="1200329"/>
          </a:xfrm>
          <a:prstGeom prst="rect">
            <a:avLst/>
          </a:prstGeom>
          <a:noFill/>
        </p:spPr>
        <p:txBody>
          <a:bodyPr wrap="square" rtlCol="0">
            <a:spAutoFit/>
          </a:bodyPr>
          <a:lstStyle/>
          <a:p>
            <a:pPr algn="l"/>
            <a:r>
              <a:rPr lang="en-GB" b="1" dirty="0">
                <a:solidFill>
                  <a:srgbClr val="FF0000"/>
                </a:solidFill>
              </a:rPr>
              <a:t>Outcome 10 will be awarded for inability to sit an examination due to COVID-19</a:t>
            </a:r>
          </a:p>
          <a:p>
            <a:pPr algn="l"/>
            <a:endParaRPr lang="en-GB" b="1" dirty="0">
              <a:solidFill>
                <a:srgbClr val="FF0000"/>
              </a:solidFill>
            </a:endParaRPr>
          </a:p>
          <a:p>
            <a:pPr algn="l"/>
            <a:r>
              <a:rPr lang="en-GB" b="1" dirty="0">
                <a:solidFill>
                  <a:srgbClr val="FF0000"/>
                </a:solidFill>
              </a:rPr>
              <a:t>Awaiting further guidance on currency of examination already passed and minimum WPBA requirements.</a:t>
            </a:r>
            <a:endParaRPr lang="en-US" b="1" dirty="0">
              <a:solidFill>
                <a:srgbClr val="FF0000"/>
              </a:solidFill>
            </a:endParaRPr>
          </a:p>
        </p:txBody>
      </p:sp>
    </p:spTree>
    <p:extLst>
      <p:ext uri="{BB962C8B-B14F-4D97-AF65-F5344CB8AC3E}">
        <p14:creationId xmlns:p14="http://schemas.microsoft.com/office/powerpoint/2010/main" val="429419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327891" y="334817"/>
            <a:ext cx="3539836" cy="165023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r>
              <a:rPr lang="en-GB" altLang="en-US" sz="2700" b="1" dirty="0">
                <a:solidFill>
                  <a:srgbClr val="A00054"/>
                </a:solidFill>
              </a:rPr>
              <a:t>Outcomes 2 &amp; 3</a:t>
            </a:r>
          </a:p>
        </p:txBody>
      </p:sp>
      <p:sp>
        <p:nvSpPr>
          <p:cNvPr id="44036" name="Content Placeholder 3"/>
          <p:cNvSpPr>
            <a:spLocks noGrp="1"/>
          </p:cNvSpPr>
          <p:nvPr>
            <p:ph sz="half" idx="2"/>
          </p:nvPr>
        </p:nvSpPr>
        <p:spPr bwMode="auto">
          <a:xfrm>
            <a:off x="1" y="1154545"/>
            <a:ext cx="9259454" cy="494145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pPr marL="0" indent="0">
              <a:buNone/>
            </a:pPr>
            <a:r>
              <a:rPr lang="en-GB" altLang="en-US" sz="2000" dirty="0">
                <a:ea typeface="ＭＳ Ｐゴシック" charset="-128"/>
              </a:rPr>
              <a:t>The expectations of the trainee and specific guidance as to how these deficiencies can be addressed should be given and documented.</a:t>
            </a:r>
          </a:p>
          <a:p>
            <a:pPr marL="0" indent="0">
              <a:buNone/>
            </a:pPr>
            <a:endParaRPr lang="en-GB" altLang="en-US" sz="2000" dirty="0">
              <a:ea typeface="ＭＳ Ｐゴシック" charset="-128"/>
            </a:endParaRPr>
          </a:p>
          <a:p>
            <a:pPr marL="0" indent="0">
              <a:buNone/>
            </a:pPr>
            <a:r>
              <a:rPr lang="en-GB" altLang="en-US" sz="2000" dirty="0">
                <a:ea typeface="ＭＳ Ｐゴシック" charset="-128"/>
              </a:rPr>
              <a:t>Trainees need S.M.A.R.T. actions documented on the ARCP so it is clear to them and subsequent panels what they must have achieved and by when.</a:t>
            </a:r>
          </a:p>
          <a:p>
            <a:pPr marL="0" indent="0">
              <a:buNone/>
            </a:pPr>
            <a:r>
              <a:rPr lang="en-GB" altLang="en-US" sz="2000" dirty="0">
                <a:ea typeface="ＭＳ Ｐゴシック" charset="-128"/>
              </a:rPr>
              <a:t>    </a:t>
            </a:r>
          </a:p>
          <a:p>
            <a:pPr marL="0" indent="0">
              <a:buNone/>
            </a:pPr>
            <a:r>
              <a:rPr lang="en-GB" altLang="en-US" sz="2000" dirty="0">
                <a:ea typeface="ＭＳ Ｐゴシック" charset="-128"/>
              </a:rPr>
              <a:t>Document that there is future risk of an Outcome 3 or 4 if guidance is not put into action.</a:t>
            </a:r>
          </a:p>
          <a:p>
            <a:pPr marL="0" indent="0">
              <a:buNone/>
            </a:pPr>
            <a:endParaRPr lang="en-GB" altLang="en-US" sz="2000" dirty="0">
              <a:ea typeface="ＭＳ Ｐゴシック" charset="-128"/>
            </a:endParaRPr>
          </a:p>
          <a:p>
            <a:pPr marL="0" indent="0">
              <a:buNone/>
            </a:pPr>
            <a:r>
              <a:rPr lang="en-GB" altLang="en-US" sz="2000" dirty="0">
                <a:ea typeface="ＭＳ Ｐゴシック" charset="-128"/>
              </a:rPr>
              <a:t>Panel forms should state clearly each competence area to be developed.</a:t>
            </a:r>
          </a:p>
          <a:p>
            <a:pPr marL="0" indent="0">
              <a:buNone/>
            </a:pPr>
            <a:endParaRPr lang="en-GB" altLang="en-US" sz="2000" dirty="0">
              <a:ea typeface="ＭＳ Ｐゴシック" charset="-128"/>
            </a:endParaRPr>
          </a:p>
          <a:p>
            <a:pPr marL="0" indent="0">
              <a:buNone/>
            </a:pPr>
            <a:r>
              <a:rPr lang="en-GB" altLang="en-US" sz="2000" dirty="0">
                <a:ea typeface="ＭＳ Ｐゴシック" charset="-128"/>
              </a:rPr>
              <a:t>Add as much information as necessary into the ARCP forms.   Is it clear to you the reasons why the trainee is not making satisfactory progress? </a:t>
            </a:r>
          </a:p>
          <a:p>
            <a:pPr marL="0" indent="0">
              <a:buNone/>
            </a:pPr>
            <a:r>
              <a:rPr lang="en-GB" altLang="en-US" sz="2000" dirty="0">
                <a:ea typeface="ＭＳ Ｐゴシック" charset="-128"/>
              </a:rPr>
              <a:t>Have mitigating circumstances been dealt with appropriately?</a:t>
            </a:r>
          </a:p>
          <a:p>
            <a:pPr marL="0" indent="0">
              <a:buNone/>
            </a:pPr>
            <a:endParaRPr lang="en-GB" altLang="en-US" sz="2000" dirty="0">
              <a:ea typeface="ＭＳ Ｐゴシック" charset="-128"/>
            </a:endParaRPr>
          </a:p>
        </p:txBody>
      </p:sp>
    </p:spTree>
    <p:extLst>
      <p:ext uri="{BB962C8B-B14F-4D97-AF65-F5344CB8AC3E}">
        <p14:creationId xmlns:p14="http://schemas.microsoft.com/office/powerpoint/2010/main" val="293439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253" y="496455"/>
            <a:ext cx="5829300" cy="1004453"/>
          </a:xfrm>
        </p:spPr>
        <p:txBody>
          <a:bodyPr>
            <a:normAutofit/>
          </a:bodyPr>
          <a:lstStyle/>
          <a:p>
            <a:r>
              <a:rPr lang="en-GB" sz="2800" dirty="0"/>
              <a:t> Length of Extension posts</a:t>
            </a:r>
          </a:p>
        </p:txBody>
      </p:sp>
      <p:sp>
        <p:nvSpPr>
          <p:cNvPr id="3" name="Text Placeholder 2"/>
          <p:cNvSpPr>
            <a:spLocks noGrp="1"/>
          </p:cNvSpPr>
          <p:nvPr>
            <p:ph type="body" sz="quarter" idx="13"/>
          </p:nvPr>
        </p:nvSpPr>
        <p:spPr>
          <a:xfrm>
            <a:off x="79375" y="1764392"/>
            <a:ext cx="8935358" cy="4328904"/>
          </a:xfrm>
        </p:spPr>
        <p:txBody>
          <a:bodyPr/>
          <a:lstStyle/>
          <a:p>
            <a:pPr marL="0" indent="0">
              <a:buNone/>
            </a:pPr>
            <a:r>
              <a:rPr lang="en-GB" sz="2100" dirty="0"/>
              <a:t>Extensions should be tailored to the specific needs of the GPR.</a:t>
            </a:r>
          </a:p>
          <a:p>
            <a:pPr marL="0" indent="0">
              <a:buNone/>
            </a:pPr>
            <a:r>
              <a:rPr lang="en-GB" sz="2100" dirty="0">
                <a:solidFill>
                  <a:srgbClr val="FF0000"/>
                </a:solidFill>
              </a:rPr>
              <a:t>Additional training time may be required due to the restrictions of Covid-19 but also recognising a need to settle back into normal working patterns post Covid-19. </a:t>
            </a:r>
            <a:endParaRPr lang="en-GB" sz="2100" dirty="0"/>
          </a:p>
          <a:p>
            <a:pPr marL="0" indent="0">
              <a:buNone/>
            </a:pPr>
            <a:endParaRPr lang="en-GB" sz="2100" dirty="0"/>
          </a:p>
          <a:p>
            <a:pPr marL="0" indent="0">
              <a:buNone/>
            </a:pPr>
            <a:r>
              <a:rPr lang="en-GB" sz="2100" dirty="0"/>
              <a:t>Alignment with exam timings. </a:t>
            </a:r>
          </a:p>
          <a:p>
            <a:pPr marL="0" indent="0">
              <a:buNone/>
            </a:pPr>
            <a:r>
              <a:rPr lang="en-GB" sz="2100" dirty="0">
                <a:solidFill>
                  <a:srgbClr val="FF0000"/>
                </a:solidFill>
              </a:rPr>
              <a:t>Currently awaiting information about when the examinations will be rescheduled and the format of these</a:t>
            </a:r>
            <a:endParaRPr lang="en-GB" sz="2100" dirty="0"/>
          </a:p>
          <a:p>
            <a:pPr marL="0" indent="0">
              <a:buNone/>
            </a:pPr>
            <a:endParaRPr lang="en-GB" sz="2100" dirty="0"/>
          </a:p>
          <a:p>
            <a:pPr marL="0" indent="0">
              <a:buNone/>
            </a:pPr>
            <a:r>
              <a:rPr lang="en-GB" sz="2100" dirty="0"/>
              <a:t>Can have up to 12 months in total, after this time an exceptional extension needs to be requested and these are approved by the postgraduate dean.</a:t>
            </a:r>
          </a:p>
        </p:txBody>
      </p:sp>
    </p:spTree>
    <p:extLst>
      <p:ext uri="{BB962C8B-B14F-4D97-AF65-F5344CB8AC3E}">
        <p14:creationId xmlns:p14="http://schemas.microsoft.com/office/powerpoint/2010/main" val="270880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73182"/>
            <a:ext cx="3429000" cy="1350818"/>
          </a:xfrm>
        </p:spPr>
        <p:txBody>
          <a:bodyPr/>
          <a:lstStyle/>
          <a:p>
            <a:r>
              <a:rPr lang="en-GB" sz="3000" dirty="0"/>
              <a:t>5</a:t>
            </a:r>
            <a:r>
              <a:rPr lang="en-GB" sz="3000" baseline="30000" dirty="0"/>
              <a:t>th</a:t>
            </a:r>
            <a:r>
              <a:rPr lang="en-GB" sz="3000" dirty="0"/>
              <a:t> Attempts at </a:t>
            </a:r>
            <a:br>
              <a:rPr lang="en-GB" sz="3000" dirty="0"/>
            </a:br>
            <a:r>
              <a:rPr lang="en-GB" sz="3000" dirty="0"/>
              <a:t>AKT and CSA</a:t>
            </a:r>
          </a:p>
        </p:txBody>
      </p:sp>
      <p:sp>
        <p:nvSpPr>
          <p:cNvPr id="3" name="Text Placeholder 2"/>
          <p:cNvSpPr>
            <a:spLocks noGrp="1"/>
          </p:cNvSpPr>
          <p:nvPr>
            <p:ph type="body" sz="quarter" idx="13"/>
          </p:nvPr>
        </p:nvSpPr>
        <p:spPr>
          <a:xfrm>
            <a:off x="127000" y="1096995"/>
            <a:ext cx="8685533" cy="4217741"/>
          </a:xfrm>
        </p:spPr>
        <p:txBody>
          <a:bodyPr/>
          <a:lstStyle/>
          <a:p>
            <a:pPr marL="0" indent="0" algn="ctr">
              <a:buNone/>
            </a:pPr>
            <a:r>
              <a:rPr lang="en-GB" sz="2100" dirty="0"/>
              <a:t>RCGP Criteria</a:t>
            </a:r>
          </a:p>
          <a:p>
            <a:pPr marL="0" indent="0">
              <a:buNone/>
            </a:pPr>
            <a:endParaRPr lang="en-GB" sz="2100" dirty="0"/>
          </a:p>
          <a:p>
            <a:pPr marL="0" indent="0" algn="ctr">
              <a:buNone/>
            </a:pPr>
            <a:r>
              <a:rPr lang="en-GB" sz="2100" dirty="0"/>
              <a:t>Single exam failure &amp; Satisfactory WPBA </a:t>
            </a:r>
          </a:p>
          <a:p>
            <a:pPr marL="0" indent="0" algn="ctr">
              <a:buNone/>
            </a:pPr>
            <a:r>
              <a:rPr lang="en-GB" sz="2100" dirty="0"/>
              <a:t>ES and TPD support</a:t>
            </a:r>
          </a:p>
          <a:p>
            <a:pPr marL="0" indent="0" algn="ctr">
              <a:buNone/>
            </a:pPr>
            <a:r>
              <a:rPr lang="en-GB" sz="2100" dirty="0"/>
              <a:t>Letter from HoS confirming extension</a:t>
            </a:r>
          </a:p>
          <a:p>
            <a:pPr marL="0" indent="0" algn="ctr">
              <a:buNone/>
            </a:pPr>
            <a:endParaRPr lang="en-GB" sz="2100" dirty="0"/>
          </a:p>
          <a:p>
            <a:pPr marL="0" indent="0" algn="ctr">
              <a:buNone/>
            </a:pPr>
            <a:r>
              <a:rPr lang="en-GB" sz="2100" dirty="0"/>
              <a:t>Educational prescription for </a:t>
            </a:r>
            <a:r>
              <a:rPr lang="en-GB" sz="2100" b="1" dirty="0"/>
              <a:t>subsequent attempt </a:t>
            </a:r>
            <a:r>
              <a:rPr lang="en-GB" sz="2100" dirty="0"/>
              <a:t>which is likely to deliver success.</a:t>
            </a:r>
          </a:p>
        </p:txBody>
      </p:sp>
    </p:spTree>
    <p:extLst>
      <p:ext uri="{BB962C8B-B14F-4D97-AF65-F5344CB8AC3E}">
        <p14:creationId xmlns:p14="http://schemas.microsoft.com/office/powerpoint/2010/main" val="2815302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799" y="260648"/>
            <a:ext cx="4927259" cy="1843699"/>
          </a:xfrm>
        </p:spPr>
        <p:txBody>
          <a:bodyPr/>
          <a:lstStyle/>
          <a:p>
            <a:r>
              <a:rPr lang="en-GB" dirty="0"/>
              <a:t>Outcome 4.       Release from training</a:t>
            </a:r>
          </a:p>
        </p:txBody>
      </p:sp>
      <p:sp>
        <p:nvSpPr>
          <p:cNvPr id="3" name="Text Placeholder 2"/>
          <p:cNvSpPr>
            <a:spLocks noGrp="1"/>
          </p:cNvSpPr>
          <p:nvPr>
            <p:ph type="body" sz="quarter" idx="13"/>
          </p:nvPr>
        </p:nvSpPr>
        <p:spPr>
          <a:xfrm>
            <a:off x="264800" y="1683722"/>
            <a:ext cx="8879200" cy="4170005"/>
          </a:xfrm>
        </p:spPr>
        <p:txBody>
          <a:bodyPr/>
          <a:lstStyle/>
          <a:p>
            <a:pPr marL="0" indent="0">
              <a:buNone/>
            </a:pPr>
            <a:r>
              <a:rPr lang="en-GB" altLang="en-US" dirty="0">
                <a:ea typeface="ＭＳ Ｐゴシック" charset="-128"/>
              </a:rPr>
              <a:t>Is it clearly recorded why this outcome was given. i.e. whether this outcome was given for work based placed assessment and if so why, or for exam failure.</a:t>
            </a:r>
            <a:endParaRPr lang="en-GB" altLang="en-US" b="1" dirty="0">
              <a:solidFill>
                <a:srgbClr val="FF0000"/>
              </a:solidFill>
              <a:ea typeface="ＭＳ Ｐゴシック" charset="-128"/>
            </a:endParaRPr>
          </a:p>
          <a:p>
            <a:pPr marL="0" indent="0">
              <a:buNone/>
            </a:pPr>
            <a:endParaRPr lang="en-GB" dirty="0"/>
          </a:p>
          <a:p>
            <a:pPr marL="0" indent="0">
              <a:buNone/>
            </a:pPr>
            <a:r>
              <a:rPr lang="en-GB" dirty="0"/>
              <a:t>Are the competencies which have been </a:t>
            </a:r>
            <a:r>
              <a:rPr lang="en-GB" b="1" dirty="0"/>
              <a:t>achieved</a:t>
            </a:r>
            <a:r>
              <a:rPr lang="en-GB" dirty="0"/>
              <a:t> clearly listed?</a:t>
            </a:r>
          </a:p>
          <a:p>
            <a:pPr marL="0" indent="0">
              <a:buNone/>
            </a:pPr>
            <a:endParaRPr lang="en-GB" dirty="0"/>
          </a:p>
          <a:p>
            <a:pPr marL="0" indent="0">
              <a:buNone/>
            </a:pPr>
            <a:r>
              <a:rPr lang="en-GB" dirty="0"/>
              <a:t>Have mitigating factors been documented and taken into consideration?</a:t>
            </a:r>
          </a:p>
          <a:p>
            <a:pPr marL="0" indent="0">
              <a:buNone/>
            </a:pPr>
            <a:endParaRPr lang="en-GB" dirty="0"/>
          </a:p>
        </p:txBody>
      </p:sp>
    </p:spTree>
    <p:extLst>
      <p:ext uri="{BB962C8B-B14F-4D97-AF65-F5344CB8AC3E}">
        <p14:creationId xmlns:p14="http://schemas.microsoft.com/office/powerpoint/2010/main" val="357455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9364"/>
            <a:ext cx="2692571" cy="681181"/>
          </a:xfrm>
        </p:spPr>
        <p:txBody>
          <a:bodyPr>
            <a:normAutofit/>
          </a:bodyPr>
          <a:lstStyle/>
          <a:p>
            <a:r>
              <a:rPr lang="en-US" sz="2700" b="1" dirty="0">
                <a:solidFill>
                  <a:srgbClr val="A00054"/>
                </a:solidFill>
              </a:rPr>
              <a:t>Form R</a:t>
            </a:r>
          </a:p>
        </p:txBody>
      </p:sp>
      <p:sp>
        <p:nvSpPr>
          <p:cNvPr id="3" name="Content Placeholder 2"/>
          <p:cNvSpPr>
            <a:spLocks noGrp="1"/>
          </p:cNvSpPr>
          <p:nvPr>
            <p:ph idx="1"/>
          </p:nvPr>
        </p:nvSpPr>
        <p:spPr>
          <a:xfrm>
            <a:off x="251520" y="1017522"/>
            <a:ext cx="9264197" cy="3263504"/>
          </a:xfrm>
        </p:spPr>
        <p:txBody>
          <a:bodyPr>
            <a:normAutofit fontScale="70000" lnSpcReduction="20000"/>
          </a:bodyPr>
          <a:lstStyle/>
          <a:p>
            <a:pPr marL="0" indent="0">
              <a:buNone/>
            </a:pPr>
            <a:r>
              <a:rPr lang="en-GB" b="1" dirty="0"/>
              <a:t>Form R missing </a:t>
            </a:r>
            <a:r>
              <a:rPr lang="en-GB" b="1" dirty="0">
                <a:sym typeface="Wingdings"/>
              </a:rPr>
              <a:t> O5</a:t>
            </a:r>
            <a:endParaRPr lang="en-GB" dirty="0"/>
          </a:p>
          <a:p>
            <a:endParaRPr lang="en-GB" dirty="0"/>
          </a:p>
          <a:p>
            <a:pPr marL="0" indent="0">
              <a:buNone/>
            </a:pPr>
            <a:r>
              <a:rPr lang="en-GB" dirty="0"/>
              <a:t>Need to include ALL scopes of work                                                               </a:t>
            </a:r>
          </a:p>
          <a:p>
            <a:pPr marL="0" indent="0">
              <a:buNone/>
            </a:pPr>
            <a:r>
              <a:rPr lang="en-GB" dirty="0"/>
              <a:t>             eg locum work, voluntary medical work </a:t>
            </a:r>
          </a:p>
          <a:p>
            <a:pPr marL="0" indent="0">
              <a:buNone/>
            </a:pPr>
            <a:endParaRPr lang="en-GB" dirty="0"/>
          </a:p>
          <a:p>
            <a:pPr marL="0" indent="0">
              <a:buNone/>
            </a:pPr>
            <a:r>
              <a:rPr lang="en-GB" dirty="0"/>
              <a:t>Need to include new significant events during the ARCP review period and any previous unresolved events </a:t>
            </a:r>
          </a:p>
          <a:p>
            <a:pPr marL="0" indent="0">
              <a:buNone/>
            </a:pPr>
            <a:endParaRPr lang="en-GB" dirty="0"/>
          </a:p>
          <a:p>
            <a:pPr marL="0" indent="0">
              <a:buNone/>
            </a:pPr>
            <a:r>
              <a:rPr lang="en-GB" dirty="0"/>
              <a:t>Trainee should declare all TOOT on Form R</a:t>
            </a:r>
          </a:p>
        </p:txBody>
      </p:sp>
    </p:spTree>
    <p:extLst>
      <p:ext uri="{BB962C8B-B14F-4D97-AF65-F5344CB8AC3E}">
        <p14:creationId xmlns:p14="http://schemas.microsoft.com/office/powerpoint/2010/main" val="389777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447" y="115455"/>
            <a:ext cx="4021735" cy="935181"/>
          </a:xfrm>
        </p:spPr>
        <p:txBody>
          <a:bodyPr>
            <a:normAutofit/>
          </a:bodyPr>
          <a:lstStyle/>
          <a:p>
            <a:r>
              <a:rPr lang="en-GB" dirty="0"/>
              <a:t>Outcome 5</a:t>
            </a:r>
            <a:br>
              <a:rPr lang="en-GB" dirty="0"/>
            </a:br>
            <a:br>
              <a:rPr lang="en-GB" sz="900" dirty="0"/>
            </a:br>
            <a:endParaRPr lang="en-GB" sz="900" dirty="0"/>
          </a:p>
        </p:txBody>
      </p:sp>
      <p:sp>
        <p:nvSpPr>
          <p:cNvPr id="3" name="Text Placeholder 2"/>
          <p:cNvSpPr>
            <a:spLocks noGrp="1"/>
          </p:cNvSpPr>
          <p:nvPr>
            <p:ph type="body" sz="quarter" idx="13"/>
          </p:nvPr>
        </p:nvSpPr>
        <p:spPr>
          <a:xfrm>
            <a:off x="108959" y="1096818"/>
            <a:ext cx="8810626" cy="4730750"/>
          </a:xfrm>
        </p:spPr>
        <p:txBody>
          <a:bodyPr/>
          <a:lstStyle/>
          <a:p>
            <a:pPr marL="0" indent="0">
              <a:buNone/>
            </a:pPr>
            <a:r>
              <a:rPr lang="en-GB" sz="1700" dirty="0"/>
              <a:t>The panel can make no statement about progress or otherwise since the trainee has supplied - incomplete information to the panel. </a:t>
            </a:r>
          </a:p>
          <a:p>
            <a:pPr marL="0" indent="0">
              <a:buNone/>
            </a:pPr>
            <a:r>
              <a:rPr lang="en-GB" sz="1700" b="1" dirty="0"/>
              <a:t>( Unless bad enough to warrant 02 etc)</a:t>
            </a:r>
          </a:p>
          <a:p>
            <a:pPr marL="0" indent="0">
              <a:buNone/>
            </a:pPr>
            <a:endParaRPr lang="en-GB" sz="1700" b="1" dirty="0"/>
          </a:p>
          <a:p>
            <a:pPr marL="0" indent="0">
              <a:buNone/>
            </a:pPr>
            <a:r>
              <a:rPr lang="en-GB" sz="1700" dirty="0"/>
              <a:t>The panel should agree what outstanding evidence is required from the trainee and the timescale in which it must be provided to be able to issue an outcome. </a:t>
            </a:r>
          </a:p>
          <a:p>
            <a:pPr marL="0" indent="0">
              <a:buNone/>
            </a:pPr>
            <a:r>
              <a:rPr lang="en-GB" sz="1700" b="1" u="sng" dirty="0"/>
              <a:t>A definitive date for review should be decided and scheduled</a:t>
            </a:r>
          </a:p>
          <a:p>
            <a:pPr marL="0" indent="0">
              <a:buNone/>
            </a:pPr>
            <a:endParaRPr lang="en-GB" sz="1700" b="1" dirty="0"/>
          </a:p>
          <a:p>
            <a:pPr marL="0" indent="0">
              <a:buNone/>
            </a:pPr>
            <a:r>
              <a:rPr lang="en-GB" sz="1700" dirty="0"/>
              <a:t>If the panel considers that an </a:t>
            </a:r>
            <a:r>
              <a:rPr lang="en-GB" sz="1700" b="1" dirty="0"/>
              <a:t>Outcome 1</a:t>
            </a:r>
            <a:r>
              <a:rPr lang="en-GB" sz="1700" dirty="0"/>
              <a:t> is likely on the basis of the evidence available and satisfactory outstanding evidence is received, </a:t>
            </a:r>
            <a:r>
              <a:rPr lang="en-GB" sz="1700" b="1" dirty="0"/>
              <a:t>the panel can give authority to the Chair to issue an Outcome 1. </a:t>
            </a:r>
          </a:p>
          <a:p>
            <a:pPr marL="0" indent="0">
              <a:buNone/>
            </a:pPr>
            <a:endParaRPr lang="en-GB" sz="1700" dirty="0"/>
          </a:p>
          <a:p>
            <a:pPr marL="0" indent="0">
              <a:buNone/>
            </a:pPr>
            <a:r>
              <a:rPr lang="en-GB" sz="1700" dirty="0"/>
              <a:t>However, if the Chair does not receive the agreed evidence to support an Outcome 1 or if an </a:t>
            </a:r>
            <a:r>
              <a:rPr lang="en-GB" sz="1700" b="1" dirty="0"/>
              <a:t>Outcome 2, 3 or 4</a:t>
            </a:r>
            <a:r>
              <a:rPr lang="en-GB" sz="1700" dirty="0"/>
              <a:t> is likely on the basis of the evidence available, </a:t>
            </a:r>
            <a:r>
              <a:rPr lang="en-GB" sz="1700" b="1" dirty="0"/>
              <a:t>then the panel will be reconvened</a:t>
            </a:r>
            <a:r>
              <a:rPr lang="en-GB" sz="1700" dirty="0"/>
              <a:t>. This reconvened panel could be undertaken “virtually”. </a:t>
            </a:r>
          </a:p>
          <a:p>
            <a:pPr marL="0" indent="0">
              <a:buNone/>
            </a:pPr>
            <a:endParaRPr lang="en-GB" sz="1700" dirty="0"/>
          </a:p>
        </p:txBody>
      </p:sp>
    </p:spTree>
    <p:extLst>
      <p:ext uri="{BB962C8B-B14F-4D97-AF65-F5344CB8AC3E}">
        <p14:creationId xmlns:p14="http://schemas.microsoft.com/office/powerpoint/2010/main" val="5545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2D9D-B0ED-BF4C-B911-A554F049196C}"/>
              </a:ext>
            </a:extLst>
          </p:cNvPr>
          <p:cNvSpPr>
            <a:spLocks noGrp="1"/>
          </p:cNvSpPr>
          <p:nvPr>
            <p:ph type="ctrTitle"/>
          </p:nvPr>
        </p:nvSpPr>
        <p:spPr>
          <a:xfrm>
            <a:off x="4479636" y="1602076"/>
            <a:ext cx="4047836" cy="2834119"/>
          </a:xfrm>
        </p:spPr>
        <p:txBody>
          <a:bodyPr/>
          <a:lstStyle/>
          <a:p>
            <a:r>
              <a:rPr lang="en-GB" dirty="0"/>
              <a:t>ARCP update</a:t>
            </a:r>
            <a:br>
              <a:rPr lang="en-GB" dirty="0"/>
            </a:br>
            <a:r>
              <a:rPr lang="en-GB" dirty="0"/>
              <a:t>Gold Guide v. 8</a:t>
            </a:r>
            <a:br>
              <a:rPr lang="en-GB" dirty="0"/>
            </a:br>
            <a:r>
              <a:rPr lang="en-GB" dirty="0"/>
              <a:t>Released 31/3/2020</a:t>
            </a:r>
            <a:endParaRPr lang="en-US" dirty="0"/>
          </a:p>
        </p:txBody>
      </p:sp>
      <p:sp>
        <p:nvSpPr>
          <p:cNvPr id="5" name="Subtitle 2">
            <a:extLst>
              <a:ext uri="{FF2B5EF4-FFF2-40B4-BE49-F238E27FC236}">
                <a16:creationId xmlns:a16="http://schemas.microsoft.com/office/drawing/2014/main" id="{ADB7F2E8-935D-4F43-91F6-D0F4E78DD4F9}"/>
              </a:ext>
            </a:extLst>
          </p:cNvPr>
          <p:cNvSpPr txBox="1">
            <a:spLocks noGrp="1"/>
          </p:cNvSpPr>
          <p:nvPr>
            <p:ph type="subTitle" idx="1"/>
          </p:nvPr>
        </p:nvSpPr>
        <p:spPr>
          <a:xfrm>
            <a:off x="6049818" y="5391727"/>
            <a:ext cx="2911764" cy="669636"/>
          </a:xfrm>
          <a:prstGeom prst="rect">
            <a:avLst/>
          </a:prstGeom>
        </p:spPr>
        <p:txBody>
          <a:bodyPr anchor="t"/>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cs typeface="Arial"/>
              </a:rPr>
              <a:t>Pam Smith</a:t>
            </a:r>
            <a:endParaRPr lang="en-GB" dirty="0"/>
          </a:p>
        </p:txBody>
      </p:sp>
      <p:pic>
        <p:nvPicPr>
          <p:cNvPr id="6" name="Picture 6">
            <a:extLst>
              <a:ext uri="{FF2B5EF4-FFF2-40B4-BE49-F238E27FC236}">
                <a16:creationId xmlns:a16="http://schemas.microsoft.com/office/drawing/2014/main" id="{AC6C2F85-2397-BE4E-9CB2-BAFC1BE7F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418" y="196273"/>
            <a:ext cx="3886200" cy="5645726"/>
          </a:xfrm>
          <a:prstGeom prst="rect">
            <a:avLst/>
          </a:prstGeom>
        </p:spPr>
      </p:pic>
      <p:pic>
        <p:nvPicPr>
          <p:cNvPr id="3" name="Picture 3">
            <a:extLst>
              <a:ext uri="{FF2B5EF4-FFF2-40B4-BE49-F238E27FC236}">
                <a16:creationId xmlns:a16="http://schemas.microsoft.com/office/drawing/2014/main" id="{E161847B-2F2C-E243-8F12-F531B2277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3873">
            <a:off x="1109770" y="1026681"/>
            <a:ext cx="4825387" cy="4460094"/>
          </a:xfrm>
          <a:prstGeom prst="rect">
            <a:avLst/>
          </a:prstGeom>
        </p:spPr>
      </p:pic>
    </p:spTree>
    <p:extLst>
      <p:ext uri="{BB962C8B-B14F-4D97-AF65-F5344CB8AC3E}">
        <p14:creationId xmlns:p14="http://schemas.microsoft.com/office/powerpoint/2010/main" val="229766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55" y="415636"/>
            <a:ext cx="4897128" cy="1373909"/>
          </a:xfrm>
        </p:spPr>
        <p:txBody>
          <a:bodyPr>
            <a:normAutofit fontScale="90000"/>
          </a:bodyPr>
          <a:lstStyle/>
          <a:p>
            <a:r>
              <a:rPr lang="en-GB" dirty="0"/>
              <a:t>ARCP Interview and Feedback to candidates</a:t>
            </a:r>
          </a:p>
        </p:txBody>
      </p:sp>
      <p:sp>
        <p:nvSpPr>
          <p:cNvPr id="3" name="Text Placeholder 2"/>
          <p:cNvSpPr>
            <a:spLocks noGrp="1"/>
          </p:cNvSpPr>
          <p:nvPr>
            <p:ph type="body" sz="quarter" idx="13"/>
          </p:nvPr>
        </p:nvSpPr>
        <p:spPr>
          <a:xfrm>
            <a:off x="361723" y="2020453"/>
            <a:ext cx="8420554" cy="4121728"/>
          </a:xfrm>
        </p:spPr>
        <p:txBody>
          <a:bodyPr>
            <a:noAutofit/>
          </a:bodyPr>
          <a:lstStyle/>
          <a:p>
            <a:pPr marL="0" indent="0">
              <a:buNone/>
            </a:pPr>
            <a:r>
              <a:rPr lang="en-GB" sz="2100" dirty="0"/>
              <a:t>Prior notification of likely unsatisfactory Outcome.</a:t>
            </a:r>
          </a:p>
          <a:p>
            <a:pPr marL="0" indent="0">
              <a:buNone/>
            </a:pPr>
            <a:endParaRPr lang="en-GB" sz="2100" dirty="0"/>
          </a:p>
          <a:p>
            <a:pPr marL="0" indent="0">
              <a:buNone/>
            </a:pPr>
            <a:r>
              <a:rPr lang="en-GB" sz="2100" dirty="0"/>
              <a:t>These can currently be delivered by video link or telephone.</a:t>
            </a:r>
          </a:p>
          <a:p>
            <a:pPr marL="0" indent="0">
              <a:buNone/>
            </a:pPr>
            <a:endParaRPr lang="en-GB" sz="2100" dirty="0"/>
          </a:p>
          <a:p>
            <a:pPr marL="0" indent="0">
              <a:buNone/>
            </a:pPr>
            <a:r>
              <a:rPr lang="en-GB" sz="2100" dirty="0"/>
              <a:t>Base feedback on ARCP outcome and provide the ‘structural’ solutions.</a:t>
            </a:r>
          </a:p>
          <a:p>
            <a:pPr marL="0" indent="0">
              <a:buNone/>
            </a:pPr>
            <a:endParaRPr lang="en-GB" sz="2100" dirty="0"/>
          </a:p>
          <a:p>
            <a:pPr marL="0" indent="0">
              <a:buNone/>
            </a:pPr>
            <a:r>
              <a:rPr lang="en-GB" sz="2100" dirty="0"/>
              <a:t>Beware of giving detailed tailored educational advice eg. about exam timings, as this is best done by the ES who knows the GPR best.</a:t>
            </a:r>
          </a:p>
          <a:p>
            <a:pPr marL="0" indent="0">
              <a:buNone/>
            </a:pPr>
            <a:endParaRPr lang="en-GB" sz="2100" dirty="0"/>
          </a:p>
          <a:p>
            <a:pPr marL="0" indent="0">
              <a:buNone/>
            </a:pPr>
            <a:r>
              <a:rPr lang="en-GB" sz="2100" dirty="0"/>
              <a:t>Document that the meeting/feedback has occurred.</a:t>
            </a:r>
          </a:p>
        </p:txBody>
      </p:sp>
    </p:spTree>
    <p:extLst>
      <p:ext uri="{BB962C8B-B14F-4D97-AF65-F5344CB8AC3E}">
        <p14:creationId xmlns:p14="http://schemas.microsoft.com/office/powerpoint/2010/main" val="2600530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55" y="115455"/>
            <a:ext cx="4087090" cy="2099149"/>
          </a:xfrm>
        </p:spPr>
        <p:txBody>
          <a:bodyPr/>
          <a:lstStyle/>
          <a:p>
            <a:r>
              <a:rPr lang="en-GB" sz="3600" b="1" dirty="0">
                <a:solidFill>
                  <a:srgbClr val="A00054"/>
                </a:solidFill>
              </a:rPr>
              <a:t>ARCP form</a:t>
            </a:r>
            <a:br>
              <a:rPr lang="en-GB" sz="3600" b="1" dirty="0">
                <a:solidFill>
                  <a:srgbClr val="A00054"/>
                </a:solidFill>
              </a:rPr>
            </a:br>
            <a:r>
              <a:rPr lang="en-GB" sz="3600" b="1" dirty="0">
                <a:solidFill>
                  <a:srgbClr val="A00054"/>
                </a:solidFill>
              </a:rPr>
              <a:t> </a:t>
            </a:r>
            <a:r>
              <a:rPr lang="en-US" sz="3600" b="1" dirty="0">
                <a:solidFill>
                  <a:srgbClr val="A00054"/>
                </a:solidFill>
              </a:rPr>
              <a:t>Documentation</a:t>
            </a:r>
          </a:p>
        </p:txBody>
      </p:sp>
      <p:sp>
        <p:nvSpPr>
          <p:cNvPr id="3" name="Content Placeholder 2"/>
          <p:cNvSpPr>
            <a:spLocks noGrp="1"/>
          </p:cNvSpPr>
          <p:nvPr>
            <p:ph idx="1"/>
          </p:nvPr>
        </p:nvSpPr>
        <p:spPr>
          <a:xfrm>
            <a:off x="0" y="1623291"/>
            <a:ext cx="9317182" cy="4525963"/>
          </a:xfrm>
        </p:spPr>
        <p:txBody>
          <a:bodyPr>
            <a:normAutofit lnSpcReduction="10000"/>
          </a:bodyPr>
          <a:lstStyle/>
          <a:p>
            <a:pPr marL="0" indent="0">
              <a:buNone/>
            </a:pPr>
            <a:r>
              <a:rPr lang="en-GB" sz="2000" dirty="0"/>
              <a:t>If O5 – what needs making up ( check nothing else missing)</a:t>
            </a:r>
          </a:p>
          <a:p>
            <a:pPr marL="0" indent="0">
              <a:buNone/>
            </a:pPr>
            <a:endParaRPr lang="en-GB" sz="2000" dirty="0"/>
          </a:p>
          <a:p>
            <a:pPr marL="0" indent="0">
              <a:buNone/>
            </a:pPr>
            <a:r>
              <a:rPr lang="en-GB" sz="2000" dirty="0"/>
              <a:t>explain how outcome reached – signpost and give to Admin</a:t>
            </a:r>
          </a:p>
          <a:p>
            <a:pPr marL="0" indent="0">
              <a:buNone/>
            </a:pPr>
            <a:endParaRPr lang="en-GB" sz="2000" dirty="0"/>
          </a:p>
          <a:p>
            <a:pPr marL="0" indent="0">
              <a:buNone/>
            </a:pPr>
            <a:r>
              <a:rPr lang="en-GB" sz="2000" dirty="0"/>
              <a:t>Reference previous ARCP outcomes &amp; recommendations – has missing evidence been completed ?</a:t>
            </a:r>
          </a:p>
          <a:p>
            <a:pPr marL="0" indent="0">
              <a:buNone/>
            </a:pPr>
            <a:endParaRPr lang="en-GB" sz="2000" b="1" dirty="0"/>
          </a:p>
          <a:p>
            <a:pPr marL="0" indent="0">
              <a:buNone/>
            </a:pPr>
            <a:r>
              <a:rPr lang="en-GB" sz="2000" dirty="0"/>
              <a:t>Date of next ARCP to be specified (1 calendar year)</a:t>
            </a:r>
          </a:p>
          <a:p>
            <a:pPr marL="0" indent="0">
              <a:buNone/>
            </a:pPr>
            <a:endParaRPr lang="en-GB" sz="2000" dirty="0"/>
          </a:p>
          <a:p>
            <a:pPr marL="0" indent="0">
              <a:buNone/>
            </a:pPr>
            <a:r>
              <a:rPr lang="en-GB" sz="2000" dirty="0"/>
              <a:t>Give positive feedback for areas of excellence</a:t>
            </a:r>
          </a:p>
          <a:p>
            <a:pPr marL="0" indent="0">
              <a:buNone/>
            </a:pPr>
            <a:endParaRPr lang="en-GB" sz="2000" dirty="0"/>
          </a:p>
          <a:p>
            <a:pPr marL="0" indent="0">
              <a:buNone/>
            </a:pPr>
            <a:r>
              <a:rPr lang="en-GB" sz="3600" b="1" dirty="0">
                <a:solidFill>
                  <a:srgbClr val="FF0000"/>
                </a:solidFill>
              </a:rPr>
              <a:t>CHECK DATES.   Especially at final ARCP</a:t>
            </a:r>
          </a:p>
          <a:p>
            <a:pPr marL="0" indent="0">
              <a:buNone/>
            </a:pPr>
            <a:endParaRPr lang="en-GB" sz="2000" dirty="0"/>
          </a:p>
        </p:txBody>
      </p:sp>
    </p:spTree>
    <p:extLst>
      <p:ext uri="{BB962C8B-B14F-4D97-AF65-F5344CB8AC3E}">
        <p14:creationId xmlns:p14="http://schemas.microsoft.com/office/powerpoint/2010/main" val="38159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55" y="484909"/>
            <a:ext cx="4550764" cy="2135909"/>
          </a:xfrm>
        </p:spPr>
        <p:txBody>
          <a:bodyPr>
            <a:normAutofit/>
          </a:bodyPr>
          <a:lstStyle/>
          <a:p>
            <a:r>
              <a:rPr lang="en-GB" dirty="0"/>
              <a:t>Appeals and Reviews</a:t>
            </a:r>
          </a:p>
        </p:txBody>
      </p:sp>
      <p:sp>
        <p:nvSpPr>
          <p:cNvPr id="3" name="Text Placeholder 2"/>
          <p:cNvSpPr>
            <a:spLocks noGrp="1"/>
          </p:cNvSpPr>
          <p:nvPr>
            <p:ph type="body" sz="quarter" idx="13"/>
          </p:nvPr>
        </p:nvSpPr>
        <p:spPr>
          <a:xfrm>
            <a:off x="0" y="2188017"/>
            <a:ext cx="8928554" cy="3401223"/>
          </a:xfrm>
        </p:spPr>
        <p:txBody>
          <a:bodyPr>
            <a:normAutofit lnSpcReduction="10000"/>
          </a:bodyPr>
          <a:lstStyle/>
          <a:p>
            <a:pPr marL="0" indent="0">
              <a:buNone/>
            </a:pPr>
            <a:r>
              <a:rPr lang="en-GB" dirty="0"/>
              <a:t>Trainee can appeal an Outcome 3, 4 or Outcome 10.2</a:t>
            </a:r>
          </a:p>
          <a:p>
            <a:pPr marL="0" indent="0">
              <a:buNone/>
            </a:pPr>
            <a:endParaRPr lang="en-GB" dirty="0"/>
          </a:p>
          <a:p>
            <a:pPr marL="0" indent="0">
              <a:buNone/>
            </a:pPr>
            <a:r>
              <a:rPr lang="en-GB" dirty="0"/>
              <a:t>Trainee can request a review of an Outcome 2 or Outcome 10.1</a:t>
            </a:r>
          </a:p>
          <a:p>
            <a:pPr marL="0" indent="0">
              <a:buNone/>
            </a:pPr>
            <a:endParaRPr lang="en-GB" dirty="0"/>
          </a:p>
          <a:p>
            <a:pPr marL="0" indent="0">
              <a:buNone/>
            </a:pPr>
            <a:r>
              <a:rPr lang="en-GB" dirty="0"/>
              <a:t>Give the trainee information about the appeal process during any meeting.</a:t>
            </a:r>
          </a:p>
          <a:p>
            <a:pPr marL="0" indent="0">
              <a:buNone/>
            </a:pPr>
            <a:endParaRPr lang="en-GB" dirty="0"/>
          </a:p>
          <a:p>
            <a:pPr marL="0" indent="0">
              <a:buNone/>
            </a:pPr>
            <a:r>
              <a:rPr lang="en-GB" dirty="0"/>
              <a:t>An e-mail is sent by admin team containing this information.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9000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831E-EAB1-42ED-A46D-F516EC8CBC8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FEDA23F-6B66-4584-96BE-30559CF26717}"/>
              </a:ext>
            </a:extLst>
          </p:cNvPr>
          <p:cNvSpPr>
            <a:spLocks noGrp="1"/>
          </p:cNvSpPr>
          <p:nvPr>
            <p:ph type="subTitle" idx="1"/>
          </p:nvPr>
        </p:nvSpPr>
        <p:spPr/>
        <p:txBody>
          <a:bodyPr/>
          <a:lstStyle/>
          <a:p>
            <a:endParaRPr lang="en-GB"/>
          </a:p>
        </p:txBody>
      </p:sp>
      <p:pic>
        <p:nvPicPr>
          <p:cNvPr id="5" name="Picture 4" descr="A close up of text on a white background&#10;&#10;Description automatically generated">
            <a:extLst>
              <a:ext uri="{FF2B5EF4-FFF2-40B4-BE49-F238E27FC236}">
                <a16:creationId xmlns:a16="http://schemas.microsoft.com/office/drawing/2014/main" id="{5D4E4959-3B0A-4453-888D-1E87E9B486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7544" y="980728"/>
            <a:ext cx="8280920" cy="4968552"/>
          </a:xfrm>
          <a:prstGeom prst="rect">
            <a:avLst/>
          </a:prstGeom>
        </p:spPr>
      </p:pic>
    </p:spTree>
    <p:extLst>
      <p:ext uri="{BB962C8B-B14F-4D97-AF65-F5344CB8AC3E}">
        <p14:creationId xmlns:p14="http://schemas.microsoft.com/office/powerpoint/2010/main" val="87851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372F-BB53-465F-9DD3-6B9433F51884}"/>
              </a:ext>
            </a:extLst>
          </p:cNvPr>
          <p:cNvSpPr>
            <a:spLocks noGrp="1"/>
          </p:cNvSpPr>
          <p:nvPr>
            <p:ph type="ctrTitle"/>
          </p:nvPr>
        </p:nvSpPr>
        <p:spPr>
          <a:xfrm>
            <a:off x="138545" y="487009"/>
            <a:ext cx="4976091" cy="1406446"/>
          </a:xfrm>
        </p:spPr>
        <p:txBody>
          <a:bodyPr/>
          <a:lstStyle/>
          <a:p>
            <a:r>
              <a:rPr lang="en-GB" b="1" dirty="0"/>
              <a:t>Pre screening Form</a:t>
            </a:r>
          </a:p>
        </p:txBody>
      </p:sp>
      <p:sp>
        <p:nvSpPr>
          <p:cNvPr id="3" name="Subtitle 2">
            <a:extLst>
              <a:ext uri="{FF2B5EF4-FFF2-40B4-BE49-F238E27FC236}">
                <a16:creationId xmlns:a16="http://schemas.microsoft.com/office/drawing/2014/main" id="{0F3B31DC-6780-4790-85B9-350460A6EC33}"/>
              </a:ext>
            </a:extLst>
          </p:cNvPr>
          <p:cNvSpPr>
            <a:spLocks noGrp="1"/>
          </p:cNvSpPr>
          <p:nvPr>
            <p:ph type="subTitle" idx="1"/>
          </p:nvPr>
        </p:nvSpPr>
        <p:spPr>
          <a:xfrm>
            <a:off x="138545" y="1861812"/>
            <a:ext cx="9005455" cy="4299663"/>
          </a:xfrm>
        </p:spPr>
        <p:txBody>
          <a:bodyPr/>
          <a:lstStyle/>
          <a:p>
            <a:endParaRPr lang="en-GB" dirty="0"/>
          </a:p>
          <a:p>
            <a:pPr algn="l"/>
            <a:r>
              <a:rPr lang="en-GB" sz="4800" b="1" dirty="0">
                <a:solidFill>
                  <a:srgbClr val="00B0F0"/>
                </a:solidFill>
              </a:rPr>
              <a:t>    ES feedback</a:t>
            </a:r>
          </a:p>
          <a:p>
            <a:pPr algn="l"/>
            <a:endParaRPr lang="en-GB" sz="4800" b="1" dirty="0">
              <a:solidFill>
                <a:srgbClr val="00B0F0"/>
              </a:solidFill>
            </a:endParaRPr>
          </a:p>
          <a:p>
            <a:pPr algn="l"/>
            <a:endParaRPr lang="en-GB" sz="4800" b="1" dirty="0">
              <a:solidFill>
                <a:srgbClr val="00B0F0"/>
              </a:solidFill>
            </a:endParaRPr>
          </a:p>
        </p:txBody>
      </p:sp>
      <p:pic>
        <p:nvPicPr>
          <p:cNvPr id="5" name="Picture 4">
            <a:extLst>
              <a:ext uri="{FF2B5EF4-FFF2-40B4-BE49-F238E27FC236}">
                <a16:creationId xmlns:a16="http://schemas.microsoft.com/office/drawing/2014/main" id="{10323A99-44CF-409D-B489-28A178C62E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8644" y="2060847"/>
            <a:ext cx="2301304" cy="2027805"/>
          </a:xfrm>
          <a:prstGeom prst="rect">
            <a:avLst/>
          </a:prstGeom>
        </p:spPr>
      </p:pic>
    </p:spTree>
    <p:extLst>
      <p:ext uri="{BB962C8B-B14F-4D97-AF65-F5344CB8AC3E}">
        <p14:creationId xmlns:p14="http://schemas.microsoft.com/office/powerpoint/2010/main" val="1808518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C90E-8065-D94D-9C56-0BAF78F1DD85}"/>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D18EBD1D-6F59-CC47-8DAC-697579DC0CF9}"/>
              </a:ext>
            </a:extLst>
          </p:cNvPr>
          <p:cNvSpPr>
            <a:spLocks noGrp="1"/>
          </p:cNvSpPr>
          <p:nvPr>
            <p:ph type="body" sz="quarter" idx="13"/>
          </p:nvPr>
        </p:nvSpPr>
        <p:spPr/>
        <p:txBody>
          <a:bodyPr/>
          <a:lstStyle/>
          <a:p>
            <a:endParaRPr lang="en-US"/>
          </a:p>
        </p:txBody>
      </p:sp>
      <p:pic>
        <p:nvPicPr>
          <p:cNvPr id="5" name="Picture 5">
            <a:extLst>
              <a:ext uri="{FF2B5EF4-FFF2-40B4-BE49-F238E27FC236}">
                <a16:creationId xmlns:a16="http://schemas.microsoft.com/office/drawing/2014/main" id="{65E0B403-8191-C540-ADF7-A4DC62F6908B}"/>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0652" r="20652"/>
          <a:stretch/>
        </p:blipFill>
        <p:spPr>
          <a:xfrm>
            <a:off x="0" y="0"/>
            <a:ext cx="9143999" cy="6303818"/>
          </a:xfrm>
          <a:prstGeom prst="rect">
            <a:avLst/>
          </a:prstGeom>
        </p:spPr>
      </p:pic>
    </p:spTree>
    <p:extLst>
      <p:ext uri="{BB962C8B-B14F-4D97-AF65-F5344CB8AC3E}">
        <p14:creationId xmlns:p14="http://schemas.microsoft.com/office/powerpoint/2010/main" val="182613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Following slides currently contain redundant information</a:t>
            </a:r>
          </a:p>
        </p:txBody>
      </p:sp>
    </p:spTree>
    <p:extLst>
      <p:ext uri="{BB962C8B-B14F-4D97-AF65-F5344CB8AC3E}">
        <p14:creationId xmlns:p14="http://schemas.microsoft.com/office/powerpoint/2010/main" val="533642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5F7C-A4A0-C04D-8F37-A01455F485C5}"/>
              </a:ext>
            </a:extLst>
          </p:cNvPr>
          <p:cNvSpPr>
            <a:spLocks noGrp="1"/>
          </p:cNvSpPr>
          <p:nvPr>
            <p:ph type="ctrTitle"/>
          </p:nvPr>
        </p:nvSpPr>
        <p:spPr>
          <a:xfrm>
            <a:off x="323273" y="3656011"/>
            <a:ext cx="7756236" cy="1871952"/>
          </a:xfrm>
        </p:spPr>
        <p:txBody>
          <a:bodyPr/>
          <a:lstStyle/>
          <a:p>
            <a:r>
              <a:rPr lang="en-GB" sz="2400" b="1" dirty="0"/>
              <a:t>Applying</a:t>
            </a:r>
            <a:r>
              <a:rPr lang="en-US" sz="2400" b="1" dirty="0"/>
              <a:t> the standards outlined in the Gold Guide</a:t>
            </a:r>
            <a:br>
              <a:rPr lang="en-GB" sz="2400" b="1" dirty="0"/>
            </a:br>
            <a:r>
              <a:rPr lang="en-US" sz="2400" b="1" dirty="0"/>
              <a:t> but </a:t>
            </a:r>
            <a:br>
              <a:rPr lang="en-GB" sz="2400" b="1" dirty="0"/>
            </a:br>
            <a:r>
              <a:rPr lang="en-US" sz="2400" b="1" dirty="0"/>
              <a:t> doing this in a </a:t>
            </a:r>
            <a:r>
              <a:rPr lang="en-GB" sz="2400" b="1" dirty="0"/>
              <a:t>different</a:t>
            </a:r>
            <a:r>
              <a:rPr lang="en-US" sz="2400" b="1" dirty="0"/>
              <a:t> format. </a:t>
            </a:r>
          </a:p>
        </p:txBody>
      </p:sp>
      <p:sp>
        <p:nvSpPr>
          <p:cNvPr id="5" name="Subtitle 2">
            <a:extLst>
              <a:ext uri="{FF2B5EF4-FFF2-40B4-BE49-F238E27FC236}">
                <a16:creationId xmlns:a16="http://schemas.microsoft.com/office/drawing/2014/main" id="{7DC17FF4-25BD-C04E-B3E3-6F8F9B62A05B}"/>
              </a:ext>
            </a:extLst>
          </p:cNvPr>
          <p:cNvSpPr txBox="1">
            <a:spLocks noGrp="1"/>
          </p:cNvSpPr>
          <p:nvPr>
            <p:ph type="subTitle" idx="1"/>
          </p:nvPr>
        </p:nvSpPr>
        <p:spPr>
          <a:xfrm>
            <a:off x="5897418" y="5318989"/>
            <a:ext cx="2923309" cy="638465"/>
          </a:xfrm>
          <a:prstGeom prst="rect">
            <a:avLst/>
          </a:prstGeom>
        </p:spPr>
        <p:txBody>
          <a:bodyPr anchor="t"/>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a:cs typeface="Arial"/>
              </a:rPr>
              <a:t>Pam Smith</a:t>
            </a:r>
            <a:endParaRPr lang="en-GB" dirty="0"/>
          </a:p>
        </p:txBody>
      </p:sp>
      <p:pic>
        <p:nvPicPr>
          <p:cNvPr id="6" name="Picture 6">
            <a:extLst>
              <a:ext uri="{FF2B5EF4-FFF2-40B4-BE49-F238E27FC236}">
                <a16:creationId xmlns:a16="http://schemas.microsoft.com/office/drawing/2014/main" id="{3438D75B-BE17-C949-9C1A-4C43EE018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63" y="354013"/>
            <a:ext cx="4754418" cy="1698248"/>
          </a:xfrm>
          <a:prstGeom prst="rect">
            <a:avLst/>
          </a:prstGeom>
        </p:spPr>
      </p:pic>
      <p:sp>
        <p:nvSpPr>
          <p:cNvPr id="8" name="TextBox 7">
            <a:extLst>
              <a:ext uri="{FF2B5EF4-FFF2-40B4-BE49-F238E27FC236}">
                <a16:creationId xmlns:a16="http://schemas.microsoft.com/office/drawing/2014/main" id="{810E2138-7AFD-544B-8661-C24F1F0E6CF4}"/>
              </a:ext>
            </a:extLst>
          </p:cNvPr>
          <p:cNvSpPr txBox="1"/>
          <p:nvPr/>
        </p:nvSpPr>
        <p:spPr>
          <a:xfrm>
            <a:off x="1073727" y="2422489"/>
            <a:ext cx="7181272" cy="461665"/>
          </a:xfrm>
          <a:prstGeom prst="rect">
            <a:avLst/>
          </a:prstGeom>
          <a:noFill/>
        </p:spPr>
        <p:txBody>
          <a:bodyPr wrap="square" rtlCol="0">
            <a:spAutoFit/>
          </a:bodyPr>
          <a:lstStyle/>
          <a:p>
            <a:pPr algn="l"/>
            <a:r>
              <a:rPr lang="en-GB" sz="2400" b="1" dirty="0"/>
              <a:t>To our virtually held ARCP panels April 2020</a:t>
            </a:r>
            <a:endParaRPr lang="en-US" sz="2400" b="1" dirty="0"/>
          </a:p>
        </p:txBody>
      </p:sp>
    </p:spTree>
    <p:extLst>
      <p:ext uri="{BB962C8B-B14F-4D97-AF65-F5344CB8AC3E}">
        <p14:creationId xmlns:p14="http://schemas.microsoft.com/office/powerpoint/2010/main" val="4001480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025526"/>
            <a:ext cx="8363272" cy="679449"/>
          </a:xfrm>
        </p:spPr>
        <p:txBody>
          <a:bodyPr/>
          <a:lstStyle/>
          <a:p>
            <a:r>
              <a:rPr lang="en-GB" dirty="0"/>
              <a:t>Gold Guide version 7 – non-essential</a:t>
            </a:r>
          </a:p>
        </p:txBody>
      </p:sp>
      <p:sp>
        <p:nvSpPr>
          <p:cNvPr id="6" name="Text Placeholder 5"/>
          <p:cNvSpPr>
            <a:spLocks noGrp="1"/>
          </p:cNvSpPr>
          <p:nvPr>
            <p:ph type="body" sz="quarter" idx="13"/>
          </p:nvPr>
        </p:nvSpPr>
        <p:spPr/>
        <p:txBody>
          <a:bodyPr/>
          <a:lstStyle/>
          <a:p>
            <a:r>
              <a:rPr lang="en-GB" dirty="0"/>
              <a:t>CCT can be brought forward as well as deferred</a:t>
            </a:r>
          </a:p>
          <a:p>
            <a:r>
              <a:rPr lang="en-GB" dirty="0"/>
              <a:t>PGD review if out of training greater than 2 years</a:t>
            </a:r>
          </a:p>
          <a:p>
            <a:r>
              <a:rPr lang="en-GB" dirty="0"/>
              <a:t>Greater emphasis on reasonable adjustment for health needs and disability</a:t>
            </a:r>
          </a:p>
          <a:p>
            <a:r>
              <a:rPr lang="en-GB" dirty="0"/>
              <a:t>More guidance about managing GMC conditions</a:t>
            </a:r>
          </a:p>
          <a:p>
            <a:r>
              <a:rPr lang="en-GB" dirty="0"/>
              <a:t>Whistleblowing protection</a:t>
            </a:r>
          </a:p>
          <a:p>
            <a:r>
              <a:rPr lang="en-GB" dirty="0"/>
              <a:t>Greater access to LTFT and part-time work theoretically allowable</a:t>
            </a:r>
          </a:p>
        </p:txBody>
      </p:sp>
    </p:spTree>
    <p:extLst>
      <p:ext uri="{BB962C8B-B14F-4D97-AF65-F5344CB8AC3E}">
        <p14:creationId xmlns:p14="http://schemas.microsoft.com/office/powerpoint/2010/main" val="49373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0DAB03-8C64-1745-AE81-28497B18D5F6}"/>
              </a:ext>
            </a:extLst>
          </p:cNvPr>
          <p:cNvSpPr>
            <a:spLocks noGrp="1"/>
          </p:cNvSpPr>
          <p:nvPr>
            <p:ph sz="quarter" idx="13"/>
          </p:nvPr>
        </p:nvSpPr>
        <p:spPr>
          <a:xfrm>
            <a:off x="242454" y="1743363"/>
            <a:ext cx="8375073" cy="3598025"/>
          </a:xfrm>
        </p:spPr>
        <p:txBody>
          <a:bodyPr/>
          <a:lstStyle/>
          <a:p>
            <a:pPr marL="0" indent="0">
              <a:buNone/>
            </a:pPr>
            <a:endParaRPr lang="en-GB" sz="2600" b="1" i="1" dirty="0">
              <a:solidFill>
                <a:srgbClr val="008CB4"/>
              </a:solidFill>
              <a:effectLst/>
              <a:latin typeface="HoeflerText-BlackItalic"/>
            </a:endParaRPr>
          </a:p>
          <a:p>
            <a:pPr marL="0" indent="0">
              <a:buNone/>
            </a:pPr>
            <a:endParaRPr lang="en-GB" sz="2600" dirty="0">
              <a:solidFill>
                <a:srgbClr val="008CB4"/>
              </a:solidFill>
              <a:effectLst/>
              <a:latin typeface="Hoefler Text" panose="02030602050506020203" pitchFamily="18" charset="77"/>
            </a:endParaRPr>
          </a:p>
          <a:p>
            <a:pPr marL="0" indent="0">
              <a:buNone/>
            </a:pPr>
            <a:r>
              <a:rPr lang="en-GB" sz="2600" b="1" i="1" dirty="0">
                <a:solidFill>
                  <a:srgbClr val="008CB4"/>
                </a:solidFill>
                <a:effectLst/>
                <a:latin typeface="HoeflerText-BlackItalic"/>
              </a:rPr>
              <a:t>ARCP panels before June 2020 need to comply with the current Child safeguarding requirements.</a:t>
            </a:r>
          </a:p>
          <a:p>
            <a:pPr marL="0" indent="0">
              <a:buNone/>
            </a:pPr>
            <a:endParaRPr lang="en-GB" sz="2600" b="1" i="1" dirty="0">
              <a:solidFill>
                <a:srgbClr val="008CB4"/>
              </a:solidFill>
              <a:effectLst/>
              <a:latin typeface="HoeflerText-BlackItalic"/>
            </a:endParaRPr>
          </a:p>
          <a:p>
            <a:pPr marL="0" indent="0">
              <a:buNone/>
            </a:pPr>
            <a:r>
              <a:rPr lang="en-GB" sz="2600" b="1" i="1" dirty="0">
                <a:solidFill>
                  <a:srgbClr val="008CB4"/>
                </a:solidFill>
                <a:effectLst/>
                <a:latin typeface="HoeflerText-BlackItalic"/>
              </a:rPr>
              <a:t>Encouraged to complete the adult safeguarding requirements and document on ARCP form but should not be given an Outcome 5 if these are absent.</a:t>
            </a:r>
            <a:endParaRPr lang="en-GB" sz="2600" dirty="0">
              <a:solidFill>
                <a:srgbClr val="008CB4"/>
              </a:solidFill>
              <a:effectLst/>
              <a:latin typeface="Hoefler Text" panose="02030602050506020203" pitchFamily="18" charset="77"/>
            </a:endParaRPr>
          </a:p>
          <a:p>
            <a:pPr marL="0" indent="0">
              <a:buNone/>
            </a:pPr>
            <a:br>
              <a:rPr lang="en-GB" sz="2600" dirty="0">
                <a:solidFill>
                  <a:srgbClr val="008CB4"/>
                </a:solidFill>
                <a:effectLst/>
                <a:latin typeface="Hoefler Text" panose="02030602050506020203" pitchFamily="18" charset="77"/>
              </a:rPr>
            </a:br>
            <a:endParaRPr lang="en-GB" sz="2600" dirty="0">
              <a:solidFill>
                <a:srgbClr val="008CB4"/>
              </a:solidFill>
              <a:effectLst/>
              <a:latin typeface="Hoefler Text" panose="02030602050506020203" pitchFamily="18" charset="77"/>
            </a:endParaRPr>
          </a:p>
          <a:p>
            <a:pPr marL="0" indent="0">
              <a:buNone/>
            </a:pPr>
            <a:endParaRPr lang="en-US" sz="2600" dirty="0"/>
          </a:p>
        </p:txBody>
      </p:sp>
      <p:pic>
        <p:nvPicPr>
          <p:cNvPr id="2" name="Picture 2">
            <a:extLst>
              <a:ext uri="{FF2B5EF4-FFF2-40B4-BE49-F238E27FC236}">
                <a16:creationId xmlns:a16="http://schemas.microsoft.com/office/drawing/2014/main" id="{F0AB1B0A-CC6C-A143-A945-C8EB452EC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82" y="0"/>
            <a:ext cx="3960091" cy="2540000"/>
          </a:xfrm>
          <a:prstGeom prst="rect">
            <a:avLst/>
          </a:prstGeom>
        </p:spPr>
      </p:pic>
    </p:spTree>
    <p:extLst>
      <p:ext uri="{BB962C8B-B14F-4D97-AF65-F5344CB8AC3E}">
        <p14:creationId xmlns:p14="http://schemas.microsoft.com/office/powerpoint/2010/main" val="309830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18DB-10FA-6048-A863-FF311E637458}"/>
              </a:ext>
            </a:extLst>
          </p:cNvPr>
          <p:cNvSpPr>
            <a:spLocks noGrp="1"/>
          </p:cNvSpPr>
          <p:nvPr>
            <p:ph type="ctrTitle"/>
          </p:nvPr>
        </p:nvSpPr>
        <p:spPr>
          <a:xfrm>
            <a:off x="103909" y="396188"/>
            <a:ext cx="4814455" cy="1539084"/>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GB" b="1" dirty="0">
                <a:ln/>
                <a:solidFill>
                  <a:schemeClr val="accent2"/>
                </a:solidFill>
              </a:rPr>
              <a:t>Virtual briefing</a:t>
            </a:r>
            <a:endParaRPr lang="en-US" b="1" dirty="0">
              <a:ln/>
              <a:solidFill>
                <a:schemeClr val="accent2"/>
              </a:solidFill>
            </a:endParaRPr>
          </a:p>
        </p:txBody>
      </p:sp>
      <p:sp>
        <p:nvSpPr>
          <p:cNvPr id="3" name="Subtitle 2">
            <a:extLst>
              <a:ext uri="{FF2B5EF4-FFF2-40B4-BE49-F238E27FC236}">
                <a16:creationId xmlns:a16="http://schemas.microsoft.com/office/drawing/2014/main" id="{E971C2B5-5364-FC48-94BF-628385A2CC02}"/>
              </a:ext>
            </a:extLst>
          </p:cNvPr>
          <p:cNvSpPr>
            <a:spLocks noGrp="1"/>
          </p:cNvSpPr>
          <p:nvPr>
            <p:ph type="subTitle" idx="1"/>
          </p:nvPr>
        </p:nvSpPr>
        <p:spPr>
          <a:xfrm>
            <a:off x="4121727" y="1425503"/>
            <a:ext cx="4270824" cy="4693588"/>
          </a:xfrm>
        </p:spPr>
        <p:txBody>
          <a:bodyPr/>
          <a:lstStyle/>
          <a:p>
            <a:r>
              <a:rPr lang="en-GB" sz="2000" dirty="0">
                <a:solidFill>
                  <a:schemeClr val="tx1">
                    <a:lumMod val="90000"/>
                    <a:lumOff val="10000"/>
                  </a:schemeClr>
                </a:solidFill>
              </a:rPr>
              <a:t>We will have large numbers during the morning briefing</a:t>
            </a:r>
          </a:p>
          <a:p>
            <a:endParaRPr lang="en-GB" sz="2000" dirty="0">
              <a:solidFill>
                <a:schemeClr val="tx1">
                  <a:lumMod val="90000"/>
                  <a:lumOff val="10000"/>
                </a:schemeClr>
              </a:solidFill>
            </a:endParaRPr>
          </a:p>
          <a:p>
            <a:r>
              <a:rPr lang="en-GB" sz="2000" dirty="0">
                <a:solidFill>
                  <a:schemeClr val="tx1">
                    <a:lumMod val="90000"/>
                    <a:lumOff val="10000"/>
                  </a:schemeClr>
                </a:solidFill>
              </a:rPr>
              <a:t>Mute microphones when not speaking</a:t>
            </a:r>
          </a:p>
          <a:p>
            <a:endParaRPr lang="en-GB" sz="2000" dirty="0">
              <a:solidFill>
                <a:schemeClr val="tx1">
                  <a:lumMod val="90000"/>
                  <a:lumOff val="10000"/>
                </a:schemeClr>
              </a:solidFill>
            </a:endParaRPr>
          </a:p>
          <a:p>
            <a:r>
              <a:rPr lang="en-GB" sz="2000" dirty="0">
                <a:solidFill>
                  <a:schemeClr val="tx1">
                    <a:lumMod val="90000"/>
                    <a:lumOff val="10000"/>
                  </a:schemeClr>
                </a:solidFill>
              </a:rPr>
              <a:t>Use the chat function to ask questions or if you require clarification – all will be addressed either during the presentation or at the end if not covered in the presentation</a:t>
            </a:r>
            <a:endParaRPr lang="en-US" sz="2000" dirty="0">
              <a:solidFill>
                <a:schemeClr val="tx1">
                  <a:lumMod val="90000"/>
                  <a:lumOff val="10000"/>
                </a:schemeClr>
              </a:solidFill>
            </a:endParaRPr>
          </a:p>
        </p:txBody>
      </p:sp>
      <p:pic>
        <p:nvPicPr>
          <p:cNvPr id="4" name="Picture 4">
            <a:extLst>
              <a:ext uri="{FF2B5EF4-FFF2-40B4-BE49-F238E27FC236}">
                <a16:creationId xmlns:a16="http://schemas.microsoft.com/office/drawing/2014/main" id="{77394141-D6B5-D041-89A8-BC33EBD8E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96" y="1252321"/>
            <a:ext cx="3136900" cy="1854200"/>
          </a:xfrm>
          <a:prstGeom prst="rect">
            <a:avLst/>
          </a:prstGeom>
        </p:spPr>
      </p:pic>
    </p:spTree>
    <p:extLst>
      <p:ext uri="{BB962C8B-B14F-4D97-AF65-F5344CB8AC3E}">
        <p14:creationId xmlns:p14="http://schemas.microsoft.com/office/powerpoint/2010/main" val="1697271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0854B9-631E-234F-957F-499714727279}"/>
              </a:ext>
            </a:extLst>
          </p:cNvPr>
          <p:cNvSpPr>
            <a:spLocks noGrp="1"/>
          </p:cNvSpPr>
          <p:nvPr>
            <p:ph sz="quarter" idx="13"/>
          </p:nvPr>
        </p:nvSpPr>
        <p:spPr>
          <a:xfrm>
            <a:off x="100214" y="1004455"/>
            <a:ext cx="8501149" cy="5214389"/>
          </a:xfrm>
        </p:spPr>
        <p:txBody>
          <a:bodyPr/>
          <a:lstStyle/>
          <a:p>
            <a:pPr marL="0" indent="0">
              <a:buNone/>
            </a:pPr>
            <a:r>
              <a:rPr lang="en-GB" sz="1800" b="1" i="1" dirty="0">
                <a:solidFill>
                  <a:schemeClr val="bg1">
                    <a:lumMod val="10000"/>
                  </a:schemeClr>
                </a:solidFill>
                <a:effectLst/>
                <a:latin typeface="HoeflerText-BlackItalic"/>
              </a:rPr>
              <a:t> Level 3 training in both child and adult safeguarding. </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Information on both child and adult safeguarding needs to be documented within the trainee’s ePortfolio within each training year and made available to the ARCP panels. </a:t>
            </a:r>
          </a:p>
          <a:p>
            <a:pPr marL="0" indent="0">
              <a:buNone/>
            </a:pPr>
            <a:r>
              <a:rPr lang="en-GB" sz="1800" b="1" i="1" dirty="0">
                <a:solidFill>
                  <a:schemeClr val="bg1">
                    <a:lumMod val="10000"/>
                  </a:schemeClr>
                </a:solidFill>
                <a:latin typeface="HoeflerText-BlackItalic"/>
              </a:rPr>
              <a:t>Examples of acceptable evidence include</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Attending face to face training</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Group case discussion</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Reflection on the learning from a case the professional has been involved in and how this applied to their practice</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Webinars</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Attendance at safeguarding practice meetings</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Demonstrating how learning gained from reading the RCGP Child Safeguarding and Adult Safeguarding toolkits has been applied to clinical practice</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E-Learning</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Reading the RCGP Child Safeguarding and Adult Safeguarding toolkits</a:t>
            </a:r>
            <a:endParaRPr lang="en-GB" sz="1800" dirty="0">
              <a:solidFill>
                <a:schemeClr val="bg1">
                  <a:lumMod val="10000"/>
                </a:schemeClr>
              </a:solidFill>
              <a:effectLst/>
              <a:latin typeface="Hoefler Text" panose="02030602050506020203" pitchFamily="18" charset="77"/>
            </a:endParaRPr>
          </a:p>
          <a:p>
            <a:pPr marL="0" indent="0">
              <a:buNone/>
            </a:pPr>
            <a:r>
              <a:rPr lang="en-GB" sz="1800" b="1" i="1" dirty="0">
                <a:solidFill>
                  <a:schemeClr val="bg1">
                    <a:lumMod val="10000"/>
                  </a:schemeClr>
                </a:solidFill>
                <a:effectLst/>
                <a:latin typeface="HoeflerText-BlackItalic"/>
              </a:rPr>
              <a:t>• Relevant safeguarding guidelines of journal articles</a:t>
            </a:r>
            <a:endParaRPr lang="en-GB" sz="1800" dirty="0">
              <a:solidFill>
                <a:schemeClr val="bg1">
                  <a:lumMod val="10000"/>
                </a:schemeClr>
              </a:solidFill>
              <a:effectLst/>
              <a:latin typeface="Hoefler Text" panose="02030602050506020203" pitchFamily="18" charset="77"/>
            </a:endParaRPr>
          </a:p>
          <a:p>
            <a:pPr marL="0" indent="0">
              <a:buNone/>
            </a:pPr>
            <a:endParaRPr lang="en-US" sz="1800" dirty="0">
              <a:solidFill>
                <a:schemeClr val="bg1">
                  <a:lumMod val="10000"/>
                </a:schemeClr>
              </a:solidFill>
            </a:endParaRPr>
          </a:p>
        </p:txBody>
      </p:sp>
      <p:sp>
        <p:nvSpPr>
          <p:cNvPr id="2" name="TextBox 1">
            <a:extLst>
              <a:ext uri="{FF2B5EF4-FFF2-40B4-BE49-F238E27FC236}">
                <a16:creationId xmlns:a16="http://schemas.microsoft.com/office/drawing/2014/main" id="{0F1B4D40-C4D6-9C43-BC6A-87B4E53FE030}"/>
              </a:ext>
            </a:extLst>
          </p:cNvPr>
          <p:cNvSpPr txBox="1"/>
          <p:nvPr/>
        </p:nvSpPr>
        <p:spPr>
          <a:xfrm>
            <a:off x="242455" y="240145"/>
            <a:ext cx="4687454" cy="461665"/>
          </a:xfrm>
          <a:prstGeom prst="rect">
            <a:avLst/>
          </a:prstGeom>
          <a:noFill/>
        </p:spPr>
        <p:txBody>
          <a:bodyPr wrap="square" rtlCol="0">
            <a:spAutoFit/>
          </a:bodyPr>
          <a:lstStyle/>
          <a:p>
            <a:pPr algn="l"/>
            <a:r>
              <a:rPr lang="en-GB" sz="2400" dirty="0">
                <a:solidFill>
                  <a:srgbClr val="FF0000"/>
                </a:solidFill>
              </a:rPr>
              <a:t>From Summer 2020</a:t>
            </a:r>
            <a:endParaRPr lang="en-US" sz="2400" dirty="0">
              <a:solidFill>
                <a:srgbClr val="FF0000"/>
              </a:solidFill>
            </a:endParaRPr>
          </a:p>
        </p:txBody>
      </p:sp>
    </p:spTree>
    <p:extLst>
      <p:ext uri="{BB962C8B-B14F-4D97-AF65-F5344CB8AC3E}">
        <p14:creationId xmlns:p14="http://schemas.microsoft.com/office/powerpoint/2010/main" val="131496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E36545-0ACD-0043-9488-B40089464B0C}"/>
              </a:ext>
            </a:extLst>
          </p:cNvPr>
          <p:cNvSpPr>
            <a:spLocks noGrp="1"/>
          </p:cNvSpPr>
          <p:nvPr>
            <p:ph type="body" sz="quarter" idx="13"/>
          </p:nvPr>
        </p:nvSpPr>
        <p:spPr>
          <a:xfrm>
            <a:off x="0" y="2772699"/>
            <a:ext cx="9144000" cy="4684737"/>
          </a:xfrm>
        </p:spPr>
        <p:txBody>
          <a:bodyPr/>
          <a:lstStyle/>
          <a:p>
            <a:pPr marL="0" indent="0">
              <a:buNone/>
            </a:pPr>
            <a:endParaRPr lang="en-GB" sz="2000" dirty="0"/>
          </a:p>
          <a:p>
            <a:pPr marL="0" indent="0">
              <a:buNone/>
            </a:pPr>
            <a:r>
              <a:rPr lang="en-GB" sz="2000" dirty="0"/>
              <a:t>Mainly ST3 final ARCP and end of extensions</a:t>
            </a:r>
          </a:p>
          <a:p>
            <a:pPr marL="0" indent="0">
              <a:buNone/>
            </a:pPr>
            <a:r>
              <a:rPr lang="en-GB" sz="2000" dirty="0"/>
              <a:t>     </a:t>
            </a:r>
          </a:p>
          <a:p>
            <a:pPr marL="0" indent="0">
              <a:buNone/>
            </a:pPr>
            <a:endParaRPr lang="en-GB" sz="2000" dirty="0"/>
          </a:p>
          <a:p>
            <a:pPr marL="0" indent="0">
              <a:buNone/>
            </a:pPr>
            <a:r>
              <a:rPr lang="en-GB" sz="2000" dirty="0"/>
              <a:t>A few complex / out of sync trainees where panel opinion or unsatisfactory progress in WPBA at their last ESR.</a:t>
            </a:r>
          </a:p>
          <a:p>
            <a:pPr marL="0" indent="0">
              <a:buNone/>
            </a:pPr>
            <a:r>
              <a:rPr lang="en-GB" sz="2000" dirty="0"/>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5" name="Picture 6">
            <a:extLst>
              <a:ext uri="{FF2B5EF4-FFF2-40B4-BE49-F238E27FC236}">
                <a16:creationId xmlns:a16="http://schemas.microsoft.com/office/drawing/2014/main" id="{1625FED9-ADE2-5947-9552-4240BD3EAA8E}"/>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4718" r="14718"/>
          <a:stretch/>
        </p:blipFill>
        <p:spPr>
          <a:xfrm>
            <a:off x="611910" y="219147"/>
            <a:ext cx="3994728" cy="2378796"/>
          </a:xfrm>
        </p:spPr>
      </p:pic>
    </p:spTree>
    <p:extLst>
      <p:ext uri="{BB962C8B-B14F-4D97-AF65-F5344CB8AC3E}">
        <p14:creationId xmlns:p14="http://schemas.microsoft.com/office/powerpoint/2010/main" val="184998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072" y="-456491"/>
            <a:ext cx="4013200" cy="2774819"/>
          </a:xfrm>
        </p:spPr>
        <p:txBody>
          <a:bodyPr/>
          <a:lstStyle/>
          <a:p>
            <a:r>
              <a:rPr lang="en-GB" sz="3600" b="1" dirty="0">
                <a:solidFill>
                  <a:srgbClr val="A00054"/>
                </a:solidFill>
              </a:rPr>
              <a:t> </a:t>
            </a:r>
            <a:br>
              <a:rPr lang="en-GB" sz="3600" b="1" dirty="0">
                <a:solidFill>
                  <a:srgbClr val="A00054"/>
                </a:solidFill>
              </a:rPr>
            </a:br>
            <a:r>
              <a:rPr lang="en-GB" sz="3600" b="1" dirty="0">
                <a:solidFill>
                  <a:srgbClr val="A00054"/>
                </a:solidFill>
              </a:rPr>
              <a:t>ARCP process during Covid-19</a:t>
            </a:r>
            <a:br>
              <a:rPr lang="en-GB" sz="3600" b="1" dirty="0">
                <a:solidFill>
                  <a:srgbClr val="A00054"/>
                </a:solidFill>
              </a:rPr>
            </a:br>
            <a:r>
              <a:rPr lang="en-GB" sz="3600" b="1" dirty="0">
                <a:solidFill>
                  <a:srgbClr val="A00054"/>
                </a:solidFill>
              </a:rPr>
              <a:t>April 2020</a:t>
            </a:r>
            <a:br>
              <a:rPr lang="en-GB" sz="3600" b="1" dirty="0">
                <a:solidFill>
                  <a:srgbClr val="A00054"/>
                </a:solidFill>
              </a:rPr>
            </a:br>
            <a:br>
              <a:rPr lang="en-GB" sz="3600" b="1" dirty="0">
                <a:solidFill>
                  <a:srgbClr val="A00054"/>
                </a:solidFill>
              </a:rPr>
            </a:br>
            <a:endParaRPr lang="en-GB" sz="3600" b="1" dirty="0">
              <a:solidFill>
                <a:srgbClr val="A00054"/>
              </a:solidFill>
            </a:endParaRPr>
          </a:p>
        </p:txBody>
      </p:sp>
      <p:sp>
        <p:nvSpPr>
          <p:cNvPr id="5" name="TextBox 4">
            <a:extLst>
              <a:ext uri="{FF2B5EF4-FFF2-40B4-BE49-F238E27FC236}">
                <a16:creationId xmlns:a16="http://schemas.microsoft.com/office/drawing/2014/main" id="{3B061F25-B527-C845-97A2-E2D9383509A9}"/>
              </a:ext>
            </a:extLst>
          </p:cNvPr>
          <p:cNvSpPr txBox="1"/>
          <p:nvPr/>
        </p:nvSpPr>
        <p:spPr>
          <a:xfrm>
            <a:off x="-7701" y="4797152"/>
            <a:ext cx="9208202" cy="1200329"/>
          </a:xfrm>
          <a:prstGeom prst="rect">
            <a:avLst/>
          </a:prstGeom>
          <a:noFill/>
        </p:spPr>
        <p:txBody>
          <a:bodyPr wrap="square" rtlCol="0">
            <a:spAutoFit/>
          </a:bodyPr>
          <a:lstStyle/>
          <a:p>
            <a:pPr algn="l"/>
            <a:r>
              <a:rPr lang="en-GB" dirty="0"/>
              <a:t>‘</a:t>
            </a:r>
            <a:r>
              <a:rPr lang="en-US" dirty="0"/>
              <a:t>Where training is interrupted or learning outcomes are not achieved due to a major incident response, these issues will be taken into account at the trainee’s next Annual Review of Competence Progression (ARCP) which will inform future training requirements and placement planning.</a:t>
            </a:r>
            <a:r>
              <a:rPr lang="en-GB" dirty="0"/>
              <a:t>’</a:t>
            </a:r>
            <a:endParaRPr lang="en-US" dirty="0"/>
          </a:p>
        </p:txBody>
      </p:sp>
      <p:sp>
        <p:nvSpPr>
          <p:cNvPr id="7" name="TextBox 6">
            <a:extLst>
              <a:ext uri="{FF2B5EF4-FFF2-40B4-BE49-F238E27FC236}">
                <a16:creationId xmlns:a16="http://schemas.microsoft.com/office/drawing/2014/main" id="{7CF6FA83-FF9C-6C43-9C6F-6693BAD736EF}"/>
              </a:ext>
            </a:extLst>
          </p:cNvPr>
          <p:cNvSpPr txBox="1"/>
          <p:nvPr/>
        </p:nvSpPr>
        <p:spPr>
          <a:xfrm>
            <a:off x="51253" y="1916832"/>
            <a:ext cx="9041493" cy="2585323"/>
          </a:xfrm>
          <a:prstGeom prst="rect">
            <a:avLst/>
          </a:prstGeom>
          <a:noFill/>
        </p:spPr>
        <p:txBody>
          <a:bodyPr wrap="square" rtlCol="0">
            <a:spAutoFit/>
          </a:bodyPr>
          <a:lstStyle/>
          <a:p>
            <a:pPr algn="l"/>
            <a:r>
              <a:rPr lang="en-GB" dirty="0"/>
              <a:t>Letter sent to trainees states</a:t>
            </a:r>
          </a:p>
          <a:p>
            <a:pPr algn="l"/>
            <a:endParaRPr lang="en-GB" dirty="0"/>
          </a:p>
          <a:p>
            <a:pPr algn="l"/>
            <a:r>
              <a:rPr lang="en-GB" dirty="0"/>
              <a:t>‘</a:t>
            </a:r>
            <a:r>
              <a:rPr lang="en-US" dirty="0"/>
              <a:t>Learning opportunities from providing support to address the COVID-19 response are significant, but it is recognised that there could be an impact on anticipated learning and trainee progression given that trainees may fail to meet some of their curriculum requirements.</a:t>
            </a:r>
            <a:r>
              <a:rPr lang="en-GB" dirty="0"/>
              <a:t>’</a:t>
            </a:r>
          </a:p>
          <a:p>
            <a:pPr algn="l"/>
            <a:endParaRPr lang="en-GB" dirty="0"/>
          </a:p>
          <a:p>
            <a:pPr algn="l"/>
            <a:r>
              <a:rPr lang="en-GB" dirty="0"/>
              <a:t>‘The</a:t>
            </a:r>
            <a:r>
              <a:rPr lang="en-US" dirty="0"/>
              <a:t> Statutory Education Bodies together with the GMC and AoMRC are determined to ensure the longer-term needs of doctors in training are not compromised.</a:t>
            </a:r>
            <a:r>
              <a:rPr lang="en-GB" dirty="0"/>
              <a:t>’</a:t>
            </a:r>
            <a:endParaRPr lang="en-US" dirty="0"/>
          </a:p>
        </p:txBody>
      </p:sp>
    </p:spTree>
    <p:extLst>
      <p:ext uri="{BB962C8B-B14F-4D97-AF65-F5344CB8AC3E}">
        <p14:creationId xmlns:p14="http://schemas.microsoft.com/office/powerpoint/2010/main" val="247005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18DB-10FA-6048-A863-FF311E637458}"/>
              </a:ext>
            </a:extLst>
          </p:cNvPr>
          <p:cNvSpPr>
            <a:spLocks noGrp="1"/>
          </p:cNvSpPr>
          <p:nvPr>
            <p:ph type="ctrTitle"/>
          </p:nvPr>
        </p:nvSpPr>
        <p:spPr>
          <a:xfrm>
            <a:off x="293256" y="174425"/>
            <a:ext cx="4856017" cy="1536268"/>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GB" b="1" dirty="0">
                <a:ln/>
                <a:solidFill>
                  <a:schemeClr val="accent2"/>
                </a:solidFill>
              </a:rPr>
              <a:t>Virtual Panels</a:t>
            </a:r>
            <a:endParaRPr lang="en-US" b="1" dirty="0">
              <a:ln/>
              <a:solidFill>
                <a:schemeClr val="accent2"/>
              </a:solidFill>
            </a:endParaRPr>
          </a:p>
        </p:txBody>
      </p:sp>
      <p:sp>
        <p:nvSpPr>
          <p:cNvPr id="3" name="Subtitle 2">
            <a:extLst>
              <a:ext uri="{FF2B5EF4-FFF2-40B4-BE49-F238E27FC236}">
                <a16:creationId xmlns:a16="http://schemas.microsoft.com/office/drawing/2014/main" id="{E971C2B5-5364-FC48-94BF-628385A2CC02}"/>
              </a:ext>
            </a:extLst>
          </p:cNvPr>
          <p:cNvSpPr>
            <a:spLocks noGrp="1"/>
          </p:cNvSpPr>
          <p:nvPr>
            <p:ph type="subTitle" idx="1"/>
          </p:nvPr>
        </p:nvSpPr>
        <p:spPr>
          <a:xfrm>
            <a:off x="1467009" y="3460687"/>
            <a:ext cx="6338455" cy="2281188"/>
          </a:xfrm>
        </p:spPr>
        <p:txBody>
          <a:bodyPr/>
          <a:lstStyle/>
          <a:p>
            <a:r>
              <a:rPr lang="en-GB" sz="1800" b="1" dirty="0">
                <a:solidFill>
                  <a:schemeClr val="tx1">
                    <a:lumMod val="90000"/>
                    <a:lumOff val="10000"/>
                  </a:schemeClr>
                </a:solidFill>
              </a:rPr>
              <a:t>An administrator will be present for the virtual panel </a:t>
            </a:r>
          </a:p>
          <a:p>
            <a:endParaRPr lang="en-GB" sz="1800" b="1" dirty="0">
              <a:solidFill>
                <a:schemeClr val="tx1">
                  <a:lumMod val="90000"/>
                  <a:lumOff val="10000"/>
                </a:schemeClr>
              </a:solidFill>
            </a:endParaRPr>
          </a:p>
          <a:p>
            <a:r>
              <a:rPr lang="en-GB" sz="1800" b="1" dirty="0">
                <a:solidFill>
                  <a:schemeClr val="tx1">
                    <a:lumMod val="90000"/>
                    <a:lumOff val="10000"/>
                  </a:schemeClr>
                </a:solidFill>
              </a:rPr>
              <a:t>A panel chair and 2-3 panel members</a:t>
            </a:r>
          </a:p>
          <a:p>
            <a:r>
              <a:rPr lang="en-GB" sz="1800" b="1" dirty="0">
                <a:solidFill>
                  <a:schemeClr val="tx1">
                    <a:lumMod val="90000"/>
                    <a:lumOff val="10000"/>
                  </a:schemeClr>
                </a:solidFill>
              </a:rPr>
              <a:t>There will be no lay representative.</a:t>
            </a:r>
          </a:p>
          <a:p>
            <a:r>
              <a:rPr lang="en-GB" sz="1800" b="1" dirty="0">
                <a:solidFill>
                  <a:schemeClr val="tx1">
                    <a:lumMod val="90000"/>
                    <a:lumOff val="10000"/>
                  </a:schemeClr>
                </a:solidFill>
              </a:rPr>
              <a:t>There will be no observers to ARCP .</a:t>
            </a:r>
          </a:p>
          <a:p>
            <a:r>
              <a:rPr lang="en-GB" sz="1800" b="1" dirty="0">
                <a:solidFill>
                  <a:schemeClr val="tx1">
                    <a:lumMod val="90000"/>
                    <a:lumOff val="10000"/>
                  </a:schemeClr>
                </a:solidFill>
              </a:rPr>
              <a:t>There will be no external /RCGP assessor</a:t>
            </a:r>
          </a:p>
          <a:p>
            <a:endParaRPr lang="en-GB" sz="1800" b="1" dirty="0">
              <a:solidFill>
                <a:schemeClr val="tx1">
                  <a:lumMod val="90000"/>
                  <a:lumOff val="10000"/>
                </a:schemeClr>
              </a:solidFill>
            </a:endParaRPr>
          </a:p>
        </p:txBody>
      </p:sp>
      <p:pic>
        <p:nvPicPr>
          <p:cNvPr id="4" name="Picture 4">
            <a:extLst>
              <a:ext uri="{FF2B5EF4-FFF2-40B4-BE49-F238E27FC236}">
                <a16:creationId xmlns:a16="http://schemas.microsoft.com/office/drawing/2014/main" id="{77394141-D6B5-D041-89A8-BC33EBD8E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1090685"/>
            <a:ext cx="3136900" cy="1854200"/>
          </a:xfrm>
          <a:prstGeom prst="rect">
            <a:avLst/>
          </a:prstGeom>
        </p:spPr>
      </p:pic>
      <p:sp>
        <p:nvSpPr>
          <p:cNvPr id="7" name="TextBox 6">
            <a:extLst>
              <a:ext uri="{FF2B5EF4-FFF2-40B4-BE49-F238E27FC236}">
                <a16:creationId xmlns:a16="http://schemas.microsoft.com/office/drawing/2014/main" id="{8E625BCC-5591-5040-908B-D9FAC2D574AF}"/>
              </a:ext>
            </a:extLst>
          </p:cNvPr>
          <p:cNvSpPr txBox="1"/>
          <p:nvPr/>
        </p:nvSpPr>
        <p:spPr>
          <a:xfrm>
            <a:off x="199602" y="3484699"/>
            <a:ext cx="8092752" cy="1754326"/>
          </a:xfrm>
          <a:prstGeom prst="rect">
            <a:avLst/>
          </a:prstGeom>
          <a:noFill/>
        </p:spPr>
        <p:txBody>
          <a:bodyPr wrap="square">
            <a:spAutoFit/>
          </a:bodyPr>
          <a:lstStyle/>
          <a:p>
            <a:pPr algn="l"/>
            <a:endParaRPr lang="en-GB" sz="1800" b="1" dirty="0"/>
          </a:p>
          <a:p>
            <a:pPr algn="l"/>
            <a:endParaRPr lang="en-GB" sz="1800" b="1" dirty="0"/>
          </a:p>
          <a:p>
            <a:pPr algn="l"/>
            <a:endParaRPr lang="en-GB" sz="1800" b="1" dirty="0"/>
          </a:p>
          <a:p>
            <a:endParaRPr lang="en-GB" sz="1800" b="1" dirty="0"/>
          </a:p>
          <a:p>
            <a:pPr algn="l"/>
            <a:endParaRPr lang="en-GB" sz="1800" b="1" dirty="0"/>
          </a:p>
          <a:p>
            <a:pPr algn="l"/>
            <a:r>
              <a:rPr lang="en-GB" sz="1800" b="1" dirty="0"/>
              <a:t> </a:t>
            </a:r>
          </a:p>
        </p:txBody>
      </p:sp>
    </p:spTree>
    <p:extLst>
      <p:ext uri="{BB962C8B-B14F-4D97-AF65-F5344CB8AC3E}">
        <p14:creationId xmlns:p14="http://schemas.microsoft.com/office/powerpoint/2010/main" val="398010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235773"/>
            <a:ext cx="5076056" cy="1200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r>
              <a:rPr lang="en-GB" altLang="en-US" sz="2700" b="1" dirty="0">
                <a:solidFill>
                  <a:srgbClr val="A00054"/>
                </a:solidFill>
              </a:rPr>
              <a:t> Final ARCPs during Covid-19 restrictions</a:t>
            </a:r>
          </a:p>
        </p:txBody>
      </p:sp>
      <p:sp>
        <p:nvSpPr>
          <p:cNvPr id="44036" name="Content Placeholder 3"/>
          <p:cNvSpPr>
            <a:spLocks noGrp="1"/>
          </p:cNvSpPr>
          <p:nvPr>
            <p:ph sz="half" idx="2"/>
          </p:nvPr>
        </p:nvSpPr>
        <p:spPr bwMode="auto">
          <a:xfrm>
            <a:off x="63500" y="1340768"/>
            <a:ext cx="9080500" cy="53394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pPr marL="0" indent="0">
              <a:buNone/>
            </a:pPr>
            <a:r>
              <a:rPr lang="en-GB" altLang="en-US" sz="1600" dirty="0">
                <a:ea typeface="ＭＳ Ｐゴシック" charset="-128"/>
              </a:rPr>
              <a:t>Are the posts on the summary page correct ?  </a:t>
            </a:r>
          </a:p>
          <a:p>
            <a:pPr marL="0" indent="0">
              <a:buNone/>
            </a:pPr>
            <a:r>
              <a:rPr lang="en-GB" altLang="en-US" sz="1600" dirty="0">
                <a:ea typeface="ＭＳ Ｐゴシック" charset="-128"/>
              </a:rPr>
              <a:t>12 months in GP and 12 months in secondary care continue to be a requirement.</a:t>
            </a:r>
          </a:p>
          <a:p>
            <a:pPr marL="0" indent="0">
              <a:buNone/>
            </a:pPr>
            <a:r>
              <a:rPr lang="en-GB" altLang="en-US" sz="1600" dirty="0">
                <a:ea typeface="ＭＳ Ｐゴシック" charset="-128"/>
              </a:rPr>
              <a:t>Is the CCT date correct?   Has it been adjusted for previous TOOT.  </a:t>
            </a:r>
          </a:p>
          <a:p>
            <a:pPr marL="0" indent="0">
              <a:buNone/>
            </a:pPr>
            <a:r>
              <a:rPr lang="en-GB" altLang="en-US" sz="1600" dirty="0">
                <a:solidFill>
                  <a:srgbClr val="FF0000"/>
                </a:solidFill>
                <a:ea typeface="ＭＳ Ｐゴシック" charset="-128"/>
              </a:rPr>
              <a:t>Check previous ARCP forms for dates and to ensure recommendations from previous panels have been actioned.</a:t>
            </a:r>
          </a:p>
          <a:p>
            <a:pPr marL="0" indent="0">
              <a:buNone/>
            </a:pPr>
            <a:endParaRPr lang="en-GB" altLang="en-US" sz="1600" dirty="0">
              <a:ea typeface="ＭＳ Ｐゴシック" charset="-128"/>
            </a:endParaRPr>
          </a:p>
          <a:p>
            <a:pPr marL="0" indent="0">
              <a:buNone/>
            </a:pPr>
            <a:r>
              <a:rPr lang="en-GB" altLang="en-US" sz="1600" dirty="0">
                <a:ea typeface="ＭＳ Ｐゴシック" charset="-128"/>
              </a:rPr>
              <a:t>BLS certificates needs to be in date at CCT and extending beyond this date.    Required annually.</a:t>
            </a:r>
          </a:p>
          <a:p>
            <a:pPr marL="0" indent="0">
              <a:buNone/>
            </a:pPr>
            <a:r>
              <a:rPr lang="en-GB" altLang="en-US" sz="1600" dirty="0">
                <a:solidFill>
                  <a:srgbClr val="FF0000"/>
                </a:solidFill>
                <a:ea typeface="ＭＳ Ｐゴシック" charset="-128"/>
              </a:rPr>
              <a:t>No current face to face training available therefore an online certificate will be accepted.</a:t>
            </a:r>
          </a:p>
          <a:p>
            <a:pPr marL="0" indent="0">
              <a:buNone/>
            </a:pPr>
            <a:r>
              <a:rPr lang="en-GB" altLang="en-US" sz="1600" dirty="0">
                <a:solidFill>
                  <a:srgbClr val="FF0000"/>
                </a:solidFill>
                <a:ea typeface="ＭＳ Ｐゴシック" charset="-128"/>
              </a:rPr>
              <a:t>The online certificate should mention AED or the trainee should add a reflective entry demonstrating an understanding of AED usage.</a:t>
            </a:r>
          </a:p>
          <a:p>
            <a:pPr marL="0" indent="0">
              <a:buNone/>
            </a:pPr>
            <a:endParaRPr lang="en-GB" altLang="en-US" sz="1600" dirty="0">
              <a:solidFill>
                <a:srgbClr val="FF0000"/>
              </a:solidFill>
              <a:ea typeface="ＭＳ Ｐゴシック" charset="-128"/>
            </a:endParaRPr>
          </a:p>
          <a:p>
            <a:pPr marL="0" indent="0">
              <a:buNone/>
            </a:pPr>
            <a:r>
              <a:rPr lang="en-GB" altLang="en-US" sz="1600" dirty="0">
                <a:ea typeface="ＭＳ Ｐゴシック" charset="-128"/>
              </a:rPr>
              <a:t>Child level 3 safeguarding certificate and a reflective log entry demonstrating an understanding of local processes.</a:t>
            </a:r>
          </a:p>
          <a:p>
            <a:pPr marL="0" indent="0">
              <a:buNone/>
            </a:pPr>
            <a:r>
              <a:rPr lang="en-GB" altLang="en-US" sz="1600" dirty="0">
                <a:solidFill>
                  <a:srgbClr val="FF0000"/>
                </a:solidFill>
                <a:ea typeface="ＭＳ Ｐゴシック" charset="-128"/>
              </a:rPr>
              <a:t>Reflective learning log entry no longer required during Covid-19 restrictions.</a:t>
            </a:r>
          </a:p>
          <a:p>
            <a:pPr marL="0" indent="0">
              <a:buNone/>
            </a:pPr>
            <a:r>
              <a:rPr lang="en-GB" altLang="en-US" sz="1600" dirty="0">
                <a:solidFill>
                  <a:srgbClr val="FF0000"/>
                </a:solidFill>
                <a:ea typeface="ＭＳ Ｐゴシック" charset="-128"/>
              </a:rPr>
              <a:t>Adult safeguarding changes planned for the Summer are not being implemented.</a:t>
            </a:r>
          </a:p>
          <a:p>
            <a:pPr marL="0" indent="0">
              <a:buNone/>
            </a:pPr>
            <a:endParaRPr lang="en-GB" altLang="en-US" sz="1600" dirty="0">
              <a:solidFill>
                <a:srgbClr val="FF0000"/>
              </a:solidFill>
              <a:ea typeface="ＭＳ Ｐゴシック" charset="-128"/>
            </a:endParaRPr>
          </a:p>
        </p:txBody>
      </p:sp>
    </p:spTree>
    <p:extLst>
      <p:ext uri="{BB962C8B-B14F-4D97-AF65-F5344CB8AC3E}">
        <p14:creationId xmlns:p14="http://schemas.microsoft.com/office/powerpoint/2010/main" val="426403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0" y="235773"/>
            <a:ext cx="5076056" cy="1200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r>
              <a:rPr lang="en-GB" altLang="en-US" sz="2700" b="1" dirty="0">
                <a:solidFill>
                  <a:srgbClr val="A00054"/>
                </a:solidFill>
              </a:rPr>
              <a:t> Final ARCPs during Covid-19 restrictions</a:t>
            </a:r>
          </a:p>
        </p:txBody>
      </p:sp>
      <p:sp>
        <p:nvSpPr>
          <p:cNvPr id="44036" name="Content Placeholder 3"/>
          <p:cNvSpPr>
            <a:spLocks noGrp="1"/>
          </p:cNvSpPr>
          <p:nvPr>
            <p:ph sz="half" idx="2"/>
          </p:nvPr>
        </p:nvSpPr>
        <p:spPr bwMode="auto">
          <a:xfrm>
            <a:off x="0" y="1483444"/>
            <a:ext cx="9080500" cy="53394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0960" tIns="30480" rIns="60960" bIns="30480" numCol="1" rtlCol="0" anchor="t" anchorCtr="0" compatLnSpc="1">
            <a:prstTxWarp prst="textNoShape">
              <a:avLst/>
            </a:prstTxWarp>
            <a:noAutofit/>
          </a:bodyPr>
          <a:lstStyle/>
          <a:p>
            <a:pPr marL="0" indent="0">
              <a:buNone/>
            </a:pPr>
            <a:endParaRPr lang="en-GB" altLang="en-US" sz="1600" dirty="0">
              <a:solidFill>
                <a:srgbClr val="FF0000"/>
              </a:solidFill>
              <a:ea typeface="ＭＳ Ｐゴシック" charset="-128"/>
            </a:endParaRPr>
          </a:p>
          <a:p>
            <a:pPr marL="0" indent="0">
              <a:buNone/>
            </a:pPr>
            <a:r>
              <a:rPr lang="en-GB" altLang="en-US" sz="1600" dirty="0">
                <a:ea typeface="ＭＳ Ｐゴシック" charset="-128"/>
              </a:rPr>
              <a:t>CEPS.    All mandatory intimate examinations documented and assessed by ST4 or above.</a:t>
            </a:r>
          </a:p>
          <a:p>
            <a:pPr marL="0" indent="0">
              <a:buNone/>
            </a:pPr>
            <a:r>
              <a:rPr lang="en-GB" altLang="en-US" sz="1600" dirty="0">
                <a:solidFill>
                  <a:srgbClr val="FF0000"/>
                </a:solidFill>
                <a:ea typeface="ＭＳ Ｐゴシック" charset="-128"/>
              </a:rPr>
              <a:t>Evidence of competence required for mandatory intimate examinations for CCT but observed CEPS not possible during restrictions to practice during Covi-19.</a:t>
            </a:r>
          </a:p>
          <a:p>
            <a:pPr marL="0" indent="0">
              <a:buNone/>
            </a:pPr>
            <a:r>
              <a:rPr lang="en-GB" altLang="en-US" sz="1600" dirty="0">
                <a:solidFill>
                  <a:srgbClr val="FF0000"/>
                </a:solidFill>
                <a:ea typeface="ＭＳ Ｐゴシック" charset="-128"/>
              </a:rPr>
              <a:t>A linked CEPS as a learning log entry made by the trainee may be considered as alternative evidence.</a:t>
            </a:r>
          </a:p>
          <a:p>
            <a:pPr marL="0" indent="0">
              <a:buNone/>
            </a:pPr>
            <a:r>
              <a:rPr lang="en-GB" altLang="en-US" sz="1600" dirty="0">
                <a:solidFill>
                  <a:srgbClr val="FF0000"/>
                </a:solidFill>
                <a:ea typeface="ＭＳ Ｐゴシック" charset="-128"/>
              </a:rPr>
              <a:t>ES comment re competency in mandatory CEPS may be used as alternative evidence</a:t>
            </a:r>
          </a:p>
          <a:p>
            <a:pPr marL="0" indent="0">
              <a:buNone/>
            </a:pPr>
            <a:endParaRPr lang="en-GB" altLang="en-US" sz="1600" dirty="0">
              <a:ea typeface="ＭＳ Ｐゴシック" charset="-128"/>
            </a:endParaRPr>
          </a:p>
          <a:p>
            <a:pPr marL="0" indent="0">
              <a:buNone/>
            </a:pPr>
            <a:r>
              <a:rPr lang="en-GB" altLang="en-US" sz="1600" dirty="0">
                <a:ea typeface="ＭＳ Ｐゴシック" charset="-128"/>
              </a:rPr>
              <a:t>UNPLANNED UNSCHEDULED CARE.   </a:t>
            </a:r>
          </a:p>
          <a:p>
            <a:pPr marL="0" indent="0">
              <a:buNone/>
            </a:pPr>
            <a:r>
              <a:rPr lang="en-GB" altLang="en-US" sz="1600" dirty="0">
                <a:solidFill>
                  <a:srgbClr val="FF0000"/>
                </a:solidFill>
                <a:ea typeface="ＭＳ Ｐゴシック" charset="-128"/>
              </a:rPr>
              <a:t>Can be checked as met if reports to hand are satisfactory and no concerns have been raised.</a:t>
            </a:r>
          </a:p>
          <a:p>
            <a:pPr marL="0" indent="0">
              <a:buNone/>
            </a:pPr>
            <a:r>
              <a:rPr lang="en-GB" altLang="en-US" sz="1600" dirty="0">
                <a:solidFill>
                  <a:srgbClr val="FF0000"/>
                </a:solidFill>
                <a:ea typeface="ＭＳ Ｐゴシック" charset="-128"/>
              </a:rPr>
              <a:t>There is no requirement to complete a minimum number of hours.</a:t>
            </a:r>
          </a:p>
          <a:p>
            <a:pPr marL="0" indent="0">
              <a:buNone/>
            </a:pPr>
            <a:endParaRPr lang="en-GB" altLang="en-US" sz="1600" dirty="0">
              <a:ea typeface="ＭＳ Ｐゴシック" charset="-128"/>
            </a:endParaRPr>
          </a:p>
          <a:p>
            <a:pPr marL="0" indent="0">
              <a:buNone/>
            </a:pPr>
            <a:r>
              <a:rPr lang="en-GB" altLang="en-US" sz="1600" dirty="0">
                <a:ea typeface="ＭＳ Ｐゴシック" charset="-128"/>
              </a:rPr>
              <a:t>SEA  </a:t>
            </a:r>
          </a:p>
          <a:p>
            <a:pPr marL="0" indent="0">
              <a:buNone/>
            </a:pPr>
            <a:r>
              <a:rPr lang="en-GB" altLang="en-US" sz="1600" dirty="0">
                <a:solidFill>
                  <a:srgbClr val="FF0000"/>
                </a:solidFill>
                <a:ea typeface="ＭＳ Ｐゴシック" charset="-128"/>
              </a:rPr>
              <a:t>SEA for any event that would appear on revalidation paperwork/form R</a:t>
            </a:r>
          </a:p>
        </p:txBody>
      </p:sp>
    </p:spTree>
    <p:extLst>
      <p:ext uri="{BB962C8B-B14F-4D97-AF65-F5344CB8AC3E}">
        <p14:creationId xmlns:p14="http://schemas.microsoft.com/office/powerpoint/2010/main" val="244415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F8C3-35C2-41AA-BE29-857D92A86AC5}"/>
              </a:ext>
            </a:extLst>
          </p:cNvPr>
          <p:cNvSpPr>
            <a:spLocks noGrp="1"/>
          </p:cNvSpPr>
          <p:nvPr>
            <p:ph type="ctrTitle"/>
          </p:nvPr>
        </p:nvSpPr>
        <p:spPr>
          <a:xfrm>
            <a:off x="685800" y="332656"/>
            <a:ext cx="2446040" cy="1152129"/>
          </a:xfrm>
        </p:spPr>
        <p:txBody>
          <a:bodyPr/>
          <a:lstStyle/>
          <a:p>
            <a:r>
              <a:rPr lang="en-GB" b="1" dirty="0"/>
              <a:t>CEPS</a:t>
            </a:r>
          </a:p>
        </p:txBody>
      </p:sp>
      <p:sp>
        <p:nvSpPr>
          <p:cNvPr id="3" name="Subtitle 2">
            <a:extLst>
              <a:ext uri="{FF2B5EF4-FFF2-40B4-BE49-F238E27FC236}">
                <a16:creationId xmlns:a16="http://schemas.microsoft.com/office/drawing/2014/main" id="{CA4909F1-59C2-4FEC-97F0-4DCD2EBBC27F}"/>
              </a:ext>
            </a:extLst>
          </p:cNvPr>
          <p:cNvSpPr>
            <a:spLocks noGrp="1"/>
          </p:cNvSpPr>
          <p:nvPr>
            <p:ph type="subTitle" idx="1"/>
          </p:nvPr>
        </p:nvSpPr>
        <p:spPr>
          <a:xfrm>
            <a:off x="0" y="1484785"/>
            <a:ext cx="8964488" cy="3600399"/>
          </a:xfrm>
        </p:spPr>
        <p:txBody>
          <a:bodyPr/>
          <a:lstStyle/>
          <a:p>
            <a:r>
              <a:rPr lang="en-GB" sz="2800" dirty="0"/>
              <a:t>5 Mandatory intimate examinations </a:t>
            </a:r>
          </a:p>
          <a:p>
            <a:r>
              <a:rPr lang="en-GB" sz="2800" dirty="0"/>
              <a:t>Both Bimanual pelvic examination and Speculum examination need to be SPECIFICALLY recorded </a:t>
            </a:r>
          </a:p>
          <a:p>
            <a:r>
              <a:rPr lang="en-GB" sz="2800" dirty="0"/>
              <a:t>Prostate and Rectal examination are separate assessments</a:t>
            </a:r>
          </a:p>
          <a:p>
            <a:r>
              <a:rPr lang="en-GB" sz="2800" dirty="0"/>
              <a:t>Breast Examination</a:t>
            </a:r>
          </a:p>
          <a:p>
            <a:r>
              <a:rPr lang="en-GB" sz="2800" dirty="0"/>
              <a:t>Male Genital Examination</a:t>
            </a:r>
          </a:p>
        </p:txBody>
      </p:sp>
      <p:sp>
        <p:nvSpPr>
          <p:cNvPr id="4" name="TextBox 3"/>
          <p:cNvSpPr txBox="1"/>
          <p:nvPr/>
        </p:nvSpPr>
        <p:spPr>
          <a:xfrm>
            <a:off x="179512" y="5239971"/>
            <a:ext cx="8748464" cy="646331"/>
          </a:xfrm>
          <a:prstGeom prst="rect">
            <a:avLst/>
          </a:prstGeom>
          <a:noFill/>
        </p:spPr>
        <p:txBody>
          <a:bodyPr wrap="square" rtlCol="0">
            <a:spAutoFit/>
          </a:bodyPr>
          <a:lstStyle/>
          <a:p>
            <a:r>
              <a:rPr lang="en-GB" dirty="0">
                <a:solidFill>
                  <a:srgbClr val="FF0000"/>
                </a:solidFill>
              </a:rPr>
              <a:t>During Covid-19 restrictions observed CEPS may not be possible, a trainee generated LLE for CEPS or a comment by the ES will be acceptable as evidence</a:t>
            </a:r>
          </a:p>
        </p:txBody>
      </p:sp>
    </p:spTree>
    <p:extLst>
      <p:ext uri="{BB962C8B-B14F-4D97-AF65-F5344CB8AC3E}">
        <p14:creationId xmlns:p14="http://schemas.microsoft.com/office/powerpoint/2010/main" val="397705759"/>
      </p:ext>
    </p:extLst>
  </p:cSld>
  <p:clrMapOvr>
    <a:masterClrMapping/>
  </p:clrMapOvr>
</p:sld>
</file>

<file path=ppt/theme/theme1.xml><?xml version="1.0" encoding="utf-8"?>
<a:theme xmlns:a="http://schemas.openxmlformats.org/drawingml/2006/main" name="PP HE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B5DC76C2C41499AA6E26780B3393D" ma:contentTypeVersion="4" ma:contentTypeDescription="Create a new document." ma:contentTypeScope="" ma:versionID="7c8297eb08d849760fb9b565406a1bc3">
  <xsd:schema xmlns:xsd="http://www.w3.org/2001/XMLSchema" xmlns:xs="http://www.w3.org/2001/XMLSchema" xmlns:p="http://schemas.microsoft.com/office/2006/metadata/properties" xmlns:ns2="95864ade-6f9a-4773-9dd5-39e1f7379f4d" xmlns:ns3="0482fd73-84cd-4bbd-aafa-f7ac22d00d7c" targetNamespace="http://schemas.microsoft.com/office/2006/metadata/properties" ma:root="true" ma:fieldsID="575c811fff6e79a97450778bcc157353" ns2:_="" ns3:_="">
    <xsd:import namespace="95864ade-6f9a-4773-9dd5-39e1f7379f4d"/>
    <xsd:import namespace="0482fd73-84cd-4bbd-aafa-f7ac22d00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64ade-6f9a-4773-9dd5-39e1f7379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82fd73-84cd-4bbd-aafa-f7ac22d00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8CF5AD-7AED-4118-9868-D1F3D959A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864ade-6f9a-4773-9dd5-39e1f7379f4d"/>
    <ds:schemaRef ds:uri="0482fd73-84cd-4bbd-aafa-f7ac22d00d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469AAF-20DB-4E70-85C9-E8BB26F12A71}">
  <ds:schemaRefs>
    <ds:schemaRef ds:uri="http://schemas.microsoft.com/sharepoint/v3/contenttype/forms"/>
  </ds:schemaRefs>
</ds:datastoreItem>
</file>

<file path=customXml/itemProps3.xml><?xml version="1.0" encoding="utf-8"?>
<ds:datastoreItem xmlns:ds="http://schemas.openxmlformats.org/officeDocument/2006/customXml" ds:itemID="{B8C0BD5B-D81E-42E7-A441-EE95A2547295}">
  <ds:schemaRefs>
    <ds:schemaRef ds:uri="http://purl.org/dc/terms/"/>
    <ds:schemaRef ds:uri="http://schemas.microsoft.com/office/2006/documentManagement/types"/>
    <ds:schemaRef ds:uri="http://schemas.openxmlformats.org/package/2006/metadata/core-properties"/>
    <ds:schemaRef ds:uri="d40b85ad-d913-4e70-9878-08b0172d1613"/>
    <ds:schemaRef ds:uri="http://www.w3.org/XML/1998/namespace"/>
    <ds:schemaRef ds:uri="http://schemas.microsoft.com/office/2006/metadata/properties"/>
    <ds:schemaRef ds:uri="http://purl.org/dc/dcmitype/"/>
    <ds:schemaRef ds:uri="ae1a2a81-0b96-4f08-a567-a05eb64c6534"/>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11144</TotalTime>
  <Words>4056</Words>
  <Application>Microsoft Office PowerPoint</Application>
  <PresentationFormat>On-screen Show (4:3)</PresentationFormat>
  <Paragraphs>454</Paragraphs>
  <Slides>41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ArialMT</vt:lpstr>
      <vt:lpstr>Calibri</vt:lpstr>
      <vt:lpstr>Hoefler Text</vt:lpstr>
      <vt:lpstr>HoeflerText-BlackItalic</vt:lpstr>
      <vt:lpstr>PP HEE v2</vt:lpstr>
      <vt:lpstr>ARCP training during Covid-19 restrictions</vt:lpstr>
      <vt:lpstr>ARCP update Gold Guide v. 8 Released 31/3/2020</vt:lpstr>
      <vt:lpstr>ARCP update Gold Guide v. 8 Released 31/3/2020</vt:lpstr>
      <vt:lpstr>Virtual briefing</vt:lpstr>
      <vt:lpstr>  ARCP process during Covid-19 April 2020  </vt:lpstr>
      <vt:lpstr>Virtual Panels</vt:lpstr>
      <vt:lpstr> Final ARCPs during Covid-19 restrictions</vt:lpstr>
      <vt:lpstr> Final ARCPs during Covid-19 restrictions</vt:lpstr>
      <vt:lpstr>CEPS</vt:lpstr>
      <vt:lpstr>WPBA requirements during Covid-19</vt:lpstr>
      <vt:lpstr>WPBA requirements during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 and consequences</vt:lpstr>
      <vt:lpstr>Maternity Leave</vt:lpstr>
      <vt:lpstr> ATCF trainees</vt:lpstr>
      <vt:lpstr>Out of sync trainees</vt:lpstr>
      <vt:lpstr>TGPT</vt:lpstr>
      <vt:lpstr>Outcomes 2 &amp; 3</vt:lpstr>
      <vt:lpstr> Length of Extension posts</vt:lpstr>
      <vt:lpstr>5th Attempts at  AKT and CSA</vt:lpstr>
      <vt:lpstr>Outcome 4.       Release from training</vt:lpstr>
      <vt:lpstr>Form R</vt:lpstr>
      <vt:lpstr>Outcome 5  </vt:lpstr>
      <vt:lpstr>ARCP Interview and Feedback to candidates</vt:lpstr>
      <vt:lpstr>ARCP form  Documentation</vt:lpstr>
      <vt:lpstr>Appeals and Reviews</vt:lpstr>
      <vt:lpstr>PowerPoint Presentation</vt:lpstr>
      <vt:lpstr>Pre screening Form</vt:lpstr>
      <vt:lpstr>PowerPoint Presentation</vt:lpstr>
      <vt:lpstr>Following slides currently contain redundant information</vt:lpstr>
      <vt:lpstr>Applying the standards outlined in the Gold Guide  but   doing this in a different format. </vt:lpstr>
      <vt:lpstr>Gold Guide version 7 – non-essential</vt:lpstr>
      <vt:lpstr>PowerPoint Presentation</vt:lpstr>
      <vt:lpstr>PowerPoint Presentation</vt:lpstr>
      <vt:lpstr>PowerPoint Presentation</vt:lpstr>
    </vt:vector>
  </TitlesOfParts>
  <Company>West Midlands Strategic Health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COGPED OOH  Draft Position statement 2016</dc:title>
  <dc:creator>Walter Steve</dc:creator>
  <cp:lastModifiedBy>nicholas boeckx</cp:lastModifiedBy>
  <cp:revision>262</cp:revision>
  <cp:lastPrinted>2018-04-11T10:25:38Z</cp:lastPrinted>
  <dcterms:created xsi:type="dcterms:W3CDTF">2016-11-09T15:18:50Z</dcterms:created>
  <dcterms:modified xsi:type="dcterms:W3CDTF">2020-05-12T13:01:23Z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0x010100CA0B5DC76C2C41499AA6E26780B3393D</vt:lpwstr>
  </property>
</Properties>
</file>